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4" r:id="rId3"/>
    <p:sldId id="263" r:id="rId4"/>
    <p:sldId id="257" r:id="rId5"/>
    <p:sldId id="258" r:id="rId6"/>
    <p:sldId id="259" r:id="rId7"/>
    <p:sldId id="260" r:id="rId8"/>
    <p:sldId id="261" r:id="rId9"/>
    <p:sldId id="262" r:id="rId10"/>
    <p:sldId id="276" r:id="rId11"/>
    <p:sldId id="270" r:id="rId12"/>
    <p:sldId id="269" r:id="rId13"/>
    <p:sldId id="266" r:id="rId14"/>
    <p:sldId id="272" r:id="rId15"/>
    <p:sldId id="265" r:id="rId16"/>
    <p:sldId id="267" r:id="rId17"/>
    <p:sldId id="277" r:id="rId18"/>
    <p:sldId id="268" r:id="rId19"/>
    <p:sldId id="278" r:id="rId20"/>
    <p:sldId id="271" r:id="rId21"/>
    <p:sldId id="279" r:id="rId22"/>
    <p:sldId id="280" r:id="rId23"/>
    <p:sldId id="281" r:id="rId24"/>
    <p:sldId id="282" r:id="rId25"/>
    <p:sldId id="283" r:id="rId26"/>
    <p:sldId id="273" r:id="rId27"/>
    <p:sldId id="275" r:id="rId28"/>
  </p:sldIdLst>
  <p:sldSz cx="18288000" cy="10287000"/>
  <p:notesSz cx="6858000" cy="9144000"/>
  <p:embeddedFontLst>
    <p:embeddedFont>
      <p:font typeface="Josefin Sans Bold" pitchFamily="2" charset="0"/>
      <p:regular r:id="rId29"/>
      <p:boldItalic r:id="rId30"/>
    </p:embeddedFont>
    <p:embeddedFont>
      <p:font typeface="Open Sans Light" panose="020B0306030504020204" pitchFamily="34" charset="0"/>
      <p:regular r:id="rId31"/>
      <p:italic r:id="rId32"/>
    </p:embeddedFont>
    <p:embeddedFont>
      <p:font typeface="Source Sans Pro" panose="020B0503030403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4" d="100"/>
          <a:sy n="44" d="100"/>
        </p:scale>
        <p:origin x="660" y="-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 b="-13888"/>
            </a:stretch>
          </a:blipFill>
        </p:spPr>
      </p:sp>
      <p:grpSp>
        <p:nvGrpSpPr>
          <p:cNvPr id="3" name="Group 3"/>
          <p:cNvGrpSpPr>
            <a:grpSpLocks noChangeAspect="1"/>
          </p:cNvGrpSpPr>
          <p:nvPr/>
        </p:nvGrpSpPr>
        <p:grpSpPr>
          <a:xfrm>
            <a:off x="0" y="-1101518"/>
            <a:ext cx="11473703" cy="12490036"/>
            <a:chOff x="0" y="0"/>
            <a:chExt cx="2279650" cy="2481580"/>
          </a:xfrm>
        </p:grpSpPr>
        <p:sp>
          <p:nvSpPr>
            <p:cNvPr id="4" name="Freeform 4"/>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alpha val="4706"/>
              </a:srgbClr>
            </a:solidFill>
          </p:spPr>
        </p:sp>
      </p:grpSp>
      <p:sp>
        <p:nvSpPr>
          <p:cNvPr id="5" name="TextBox 5"/>
          <p:cNvSpPr txBox="1"/>
          <p:nvPr/>
        </p:nvSpPr>
        <p:spPr>
          <a:xfrm>
            <a:off x="1041699" y="3537585"/>
            <a:ext cx="15899665" cy="1434465"/>
          </a:xfrm>
          <a:prstGeom prst="rect">
            <a:avLst/>
          </a:prstGeom>
        </p:spPr>
        <p:txBody>
          <a:bodyPr lIns="0" tIns="0" rIns="0" bIns="0" rtlCol="0" anchor="t">
            <a:spAutoFit/>
          </a:bodyPr>
          <a:lstStyle/>
          <a:p>
            <a:pPr algn="l">
              <a:lnSpc>
                <a:spcPts val="11760"/>
              </a:lnSpc>
            </a:pPr>
            <a:r>
              <a:rPr lang="en-US" sz="8400" b="1">
                <a:solidFill>
                  <a:srgbClr val="FFFFFF"/>
                </a:solidFill>
                <a:latin typeface="Josefin Sans Bold"/>
                <a:ea typeface="Josefin Sans Bold"/>
                <a:cs typeface="Josefin Sans Bold"/>
                <a:sym typeface="Josefin Sans Bold"/>
              </a:rPr>
              <a:t>CUSTOMER LEAD ANALYSIS</a:t>
            </a:r>
          </a:p>
        </p:txBody>
      </p:sp>
      <p:sp>
        <p:nvSpPr>
          <p:cNvPr id="6" name="TextBox 6"/>
          <p:cNvSpPr txBox="1"/>
          <p:nvPr/>
        </p:nvSpPr>
        <p:spPr>
          <a:xfrm>
            <a:off x="1041699" y="5142865"/>
            <a:ext cx="10054208" cy="690372"/>
          </a:xfrm>
          <a:prstGeom prst="rect">
            <a:avLst/>
          </a:prstGeom>
        </p:spPr>
        <p:txBody>
          <a:bodyPr lIns="0" tIns="0" rIns="0" bIns="0" rtlCol="0" anchor="t">
            <a:spAutoFit/>
          </a:bodyPr>
          <a:lstStyle/>
          <a:p>
            <a:pPr algn="l">
              <a:lnSpc>
                <a:spcPts val="5544"/>
              </a:lnSpc>
            </a:pPr>
            <a:r>
              <a:rPr lang="en-US" sz="4400" spc="884">
                <a:solidFill>
                  <a:srgbClr val="FFFFFF"/>
                </a:solidFill>
                <a:latin typeface="Open Sans Light"/>
                <a:ea typeface="Open Sans Light"/>
                <a:cs typeface="Open Sans Light"/>
                <a:sym typeface="Open Sans Light"/>
              </a:rPr>
              <a:t>Jeya Raman Sekar</a:t>
            </a:r>
          </a:p>
        </p:txBody>
      </p:sp>
      <p:sp>
        <p:nvSpPr>
          <p:cNvPr id="7" name="AutoShape 7"/>
          <p:cNvSpPr/>
          <p:nvPr/>
        </p:nvSpPr>
        <p:spPr>
          <a:xfrm>
            <a:off x="4483923" y="6247513"/>
            <a:ext cx="7073253" cy="0"/>
          </a:xfrm>
          <a:prstGeom prst="line">
            <a:avLst/>
          </a:prstGeom>
          <a:ln w="28575" cap="flat">
            <a:solidFill>
              <a:srgbClr val="FFFFFF"/>
            </a:solidFill>
            <a:prstDash val="solid"/>
            <a:headEnd type="none" w="sm" len="sm"/>
            <a:tailEnd type="none" w="sm" len="sm"/>
          </a:ln>
        </p:spPr>
      </p:sp>
      <p:grpSp>
        <p:nvGrpSpPr>
          <p:cNvPr id="8" name="Group 8"/>
          <p:cNvGrpSpPr>
            <a:grpSpLocks noChangeAspect="1"/>
          </p:cNvGrpSpPr>
          <p:nvPr/>
        </p:nvGrpSpPr>
        <p:grpSpPr>
          <a:xfrm>
            <a:off x="13489652" y="4884625"/>
            <a:ext cx="3006949" cy="3006949"/>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id="10" name="Group 10"/>
          <p:cNvGrpSpPr>
            <a:grpSpLocks noChangeAspect="1"/>
          </p:cNvGrpSpPr>
          <p:nvPr/>
        </p:nvGrpSpPr>
        <p:grpSpPr>
          <a:xfrm>
            <a:off x="17472597" y="7992241"/>
            <a:ext cx="1266059" cy="1266059"/>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alpha val="4706"/>
              </a:srgbClr>
            </a:solidFill>
          </p:spPr>
        </p:sp>
      </p:grpSp>
      <p:grpSp>
        <p:nvGrpSpPr>
          <p:cNvPr id="12" name="Group 12"/>
          <p:cNvGrpSpPr>
            <a:grpSpLocks noChangeAspect="1"/>
          </p:cNvGrpSpPr>
          <p:nvPr/>
        </p:nvGrpSpPr>
        <p:grpSpPr>
          <a:xfrm>
            <a:off x="15494292" y="4741270"/>
            <a:ext cx="804460" cy="804460"/>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1582756" y="1745810"/>
            <a:ext cx="4120165" cy="1248419"/>
          </a:xfrm>
          <a:prstGeom prst="rect">
            <a:avLst/>
          </a:prstGeom>
        </p:spPr>
        <p:txBody>
          <a:bodyPr wrap="square" lIns="0" tIns="0" rIns="0" bIns="0" rtlCol="0" anchor="t">
            <a:spAutoFit/>
          </a:bodyPr>
          <a:lstStyle/>
          <a:p>
            <a:pPr algn="l">
              <a:lnSpc>
                <a:spcPts val="10080"/>
              </a:lnSpc>
            </a:pPr>
            <a:r>
              <a:rPr lang="en-US" sz="7200" b="1" dirty="0">
                <a:solidFill>
                  <a:srgbClr val="1327DF"/>
                </a:solidFill>
                <a:latin typeface="Josefin Sans Bold"/>
                <a:ea typeface="Josefin Sans Bold"/>
                <a:cs typeface="Josefin Sans Bold"/>
                <a:sym typeface="Josefin Sans Bold"/>
              </a:rPr>
              <a:t>EDA </a:t>
            </a:r>
          </a:p>
        </p:txBody>
      </p:sp>
      <p:grpSp>
        <p:nvGrpSpPr>
          <p:cNvPr id="5" name="Group 5"/>
          <p:cNvGrpSpPr>
            <a:grpSpLocks noChangeAspect="1"/>
          </p:cNvGrpSpPr>
          <p:nvPr/>
        </p:nvGrpSpPr>
        <p:grpSpPr>
          <a:xfrm>
            <a:off x="15496511" y="-2073803"/>
            <a:ext cx="4523634" cy="4523634"/>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7" name="Freeform 7"/>
          <p:cNvSpPr/>
          <p:nvPr/>
        </p:nvSpPr>
        <p:spPr>
          <a:xfrm>
            <a:off x="11430000" y="4886325"/>
            <a:ext cx="496563" cy="777240"/>
          </a:xfrm>
          <a:custGeom>
            <a:avLst/>
            <a:gdLst/>
            <a:ahLst/>
            <a:cxnLst/>
            <a:rect l="l" t="t" r="r" b="b"/>
            <a:pathLst>
              <a:path w="754820" h="777240">
                <a:moveTo>
                  <a:pt x="0" y="0"/>
                </a:moveTo>
                <a:lnTo>
                  <a:pt x="754819" y="0"/>
                </a:lnTo>
                <a:lnTo>
                  <a:pt x="754819" y="777240"/>
                </a:lnTo>
                <a:lnTo>
                  <a:pt x="0" y="777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1353800" y="7261860"/>
            <a:ext cx="754820" cy="777240"/>
          </a:xfrm>
          <a:custGeom>
            <a:avLst/>
            <a:gdLst/>
            <a:ahLst/>
            <a:cxnLst/>
            <a:rect l="l" t="t" r="r" b="b"/>
            <a:pathLst>
              <a:path w="754820" h="777240">
                <a:moveTo>
                  <a:pt x="0" y="0"/>
                </a:moveTo>
                <a:lnTo>
                  <a:pt x="754819" y="0"/>
                </a:lnTo>
                <a:lnTo>
                  <a:pt x="754819" y="777240"/>
                </a:lnTo>
                <a:lnTo>
                  <a:pt x="0" y="777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a:grpSpLocks noChangeAspect="1"/>
          </p:cNvGrpSpPr>
          <p:nvPr/>
        </p:nvGrpSpPr>
        <p:grpSpPr>
          <a:xfrm rot="-435783">
            <a:off x="14607734" y="8694570"/>
            <a:ext cx="2190373" cy="2384395"/>
            <a:chOff x="0" y="0"/>
            <a:chExt cx="2279650" cy="2481580"/>
          </a:xfrm>
        </p:grpSpPr>
        <p:sp>
          <p:nvSpPr>
            <p:cNvPr id="11" name="Freeform 1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sp>
        <p:nvSpPr>
          <p:cNvPr id="15" name="Freeform 15"/>
          <p:cNvSpPr/>
          <p:nvPr/>
        </p:nvSpPr>
        <p:spPr>
          <a:xfrm>
            <a:off x="3122291" y="5647335"/>
            <a:ext cx="1602475" cy="2064380"/>
          </a:xfrm>
          <a:custGeom>
            <a:avLst/>
            <a:gdLst/>
            <a:ahLst/>
            <a:cxnLst/>
            <a:rect l="l" t="t" r="r" b="b"/>
            <a:pathLst>
              <a:path w="1602475" h="2064380">
                <a:moveTo>
                  <a:pt x="0" y="0"/>
                </a:moveTo>
                <a:lnTo>
                  <a:pt x="1602474" y="0"/>
                </a:lnTo>
                <a:lnTo>
                  <a:pt x="1602474" y="2064380"/>
                </a:lnTo>
                <a:lnTo>
                  <a:pt x="0" y="2064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2115800" y="4838700"/>
            <a:ext cx="5867400" cy="1823641"/>
          </a:xfrm>
          <a:prstGeom prst="rect">
            <a:avLst/>
          </a:prstGeom>
        </p:spPr>
        <p:txBody>
          <a:bodyPr wrap="square" lIns="0" tIns="0" rIns="0" bIns="0" rtlCol="0" anchor="t">
            <a:spAutoFit/>
          </a:bodyPr>
          <a:lstStyle/>
          <a:p>
            <a:pPr lvl="0">
              <a:lnSpc>
                <a:spcPct val="107000"/>
              </a:lnSpc>
              <a:spcAft>
                <a:spcPts val="800"/>
              </a:spcAft>
              <a:buSzPts val="1000"/>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Visualize Key Influencers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Display the graph showing how the likelihood of conversion increases with time spent and visits.</a:t>
            </a:r>
          </a:p>
        </p:txBody>
      </p:sp>
      <p:sp>
        <p:nvSpPr>
          <p:cNvPr id="17" name="TextBox 17"/>
          <p:cNvSpPr txBox="1"/>
          <p:nvPr/>
        </p:nvSpPr>
        <p:spPr>
          <a:xfrm>
            <a:off x="12344400" y="6915485"/>
            <a:ext cx="5027591" cy="2284664"/>
          </a:xfrm>
          <a:prstGeom prst="rect">
            <a:avLst/>
          </a:prstGeom>
        </p:spPr>
        <p:txBody>
          <a:bodyPr wrap="square" lIns="0" tIns="0" rIns="0" bIns="0" rtlCol="0" anchor="t">
            <a:spAutoFit/>
          </a:bodyPr>
          <a:lstStyle/>
          <a:p>
            <a:pPr lvl="0">
              <a:lnSpc>
                <a:spcPct val="107000"/>
              </a:lnSpc>
              <a:spcAft>
                <a:spcPts val="800"/>
              </a:spcAft>
              <a:buSzPts val="1000"/>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Segment Analysis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Present leads segmented by their engagement levels (time spent and visits) to show how resource allocation can be improved.</a:t>
            </a:r>
          </a:p>
        </p:txBody>
      </p:sp>
      <p:sp>
        <p:nvSpPr>
          <p:cNvPr id="19" name="TextBox 19"/>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09</a:t>
            </a:r>
          </a:p>
        </p:txBody>
      </p:sp>
      <p:grpSp>
        <p:nvGrpSpPr>
          <p:cNvPr id="21" name="Group 21"/>
          <p:cNvGrpSpPr>
            <a:grpSpLocks noChangeAspect="1"/>
          </p:cNvGrpSpPr>
          <p:nvPr/>
        </p:nvGrpSpPr>
        <p:grpSpPr>
          <a:xfrm>
            <a:off x="10449204" y="-407301"/>
            <a:ext cx="795552" cy="795552"/>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pic>
        <p:nvPicPr>
          <p:cNvPr id="18" name="Picture 17">
            <a:extLst>
              <a:ext uri="{FF2B5EF4-FFF2-40B4-BE49-F238E27FC236}">
                <a16:creationId xmlns:a16="http://schemas.microsoft.com/office/drawing/2014/main" id="{A035FB90-4C3A-EB9A-A425-197EC05B1B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114300"/>
            <a:ext cx="10300974" cy="10401299"/>
          </a:xfrm>
          <a:prstGeom prst="rect">
            <a:avLst/>
          </a:prstGeom>
        </p:spPr>
      </p:pic>
    </p:spTree>
    <p:extLst>
      <p:ext uri="{BB962C8B-B14F-4D97-AF65-F5344CB8AC3E}">
        <p14:creationId xmlns:p14="http://schemas.microsoft.com/office/powerpoint/2010/main" val="3632805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42388" y="1783797"/>
            <a:ext cx="15169212" cy="1248419"/>
          </a:xfrm>
          <a:prstGeom prst="rect">
            <a:avLst/>
          </a:prstGeom>
        </p:spPr>
        <p:txBody>
          <a:bodyPr wrap="square" lIns="0" tIns="0" rIns="0" bIns="0" rtlCol="0" anchor="t">
            <a:spAutoFit/>
          </a:bodyPr>
          <a:lstStyle/>
          <a:p>
            <a:pPr algn="l">
              <a:lnSpc>
                <a:spcPts val="10080"/>
              </a:lnSpc>
            </a:pPr>
            <a:r>
              <a:rPr lang="en-US" sz="7200" b="1" dirty="0">
                <a:solidFill>
                  <a:srgbClr val="1327DF"/>
                </a:solidFill>
                <a:latin typeface="Josefin Sans Bold"/>
                <a:ea typeface="Josefin Sans Bold"/>
                <a:cs typeface="Josefin Sans Bold"/>
                <a:sym typeface="Josefin Sans Bold"/>
              </a:rPr>
              <a:t>LEAD SOURCE DISTRIBUTION</a:t>
            </a:r>
          </a:p>
        </p:txBody>
      </p:sp>
      <p:sp>
        <p:nvSpPr>
          <p:cNvPr id="3" name="TextBox 3"/>
          <p:cNvSpPr txBox="1"/>
          <p:nvPr/>
        </p:nvSpPr>
        <p:spPr>
          <a:xfrm>
            <a:off x="1476507" y="3086100"/>
            <a:ext cx="7337364" cy="969753"/>
          </a:xfrm>
          <a:prstGeom prst="rect">
            <a:avLst/>
          </a:prstGeom>
        </p:spPr>
        <p:txBody>
          <a:bodyPr lIns="0" tIns="0" rIns="0" bIns="0" rtlCol="0" anchor="t">
            <a:spAutoFit/>
          </a:bodyPr>
          <a:lstStyle/>
          <a:p>
            <a:pPr algn="l">
              <a:lnSpc>
                <a:spcPts val="3920"/>
              </a:lnSpc>
            </a:pPr>
            <a:r>
              <a:rPr lang="en-US" sz="2800" dirty="0"/>
              <a:t>Analyzed the distribution of leads across different sources to identify high-performing channels.</a:t>
            </a:r>
            <a:endParaRPr lang="en-US" sz="2800" dirty="0">
              <a:solidFill>
                <a:srgbClr val="323A44"/>
              </a:solidFill>
              <a:latin typeface="Source Sans Pro"/>
              <a:ea typeface="Source Sans Pro"/>
              <a:cs typeface="Source Sans Pro"/>
              <a:sym typeface="Source Sans Pro"/>
            </a:endParaRPr>
          </a:p>
        </p:txBody>
      </p:sp>
      <p:sp>
        <p:nvSpPr>
          <p:cNvPr id="4" name="Freeform 4"/>
          <p:cNvSpPr/>
          <p:nvPr/>
        </p:nvSpPr>
        <p:spPr>
          <a:xfrm>
            <a:off x="685800" y="4610100"/>
            <a:ext cx="1496612" cy="1254956"/>
          </a:xfrm>
          <a:custGeom>
            <a:avLst/>
            <a:gdLst/>
            <a:ahLst/>
            <a:cxnLst/>
            <a:rect l="l" t="t" r="r" b="b"/>
            <a:pathLst>
              <a:path w="1254956" h="1254956">
                <a:moveTo>
                  <a:pt x="0" y="0"/>
                </a:moveTo>
                <a:lnTo>
                  <a:pt x="1254957" y="0"/>
                </a:lnTo>
                <a:lnTo>
                  <a:pt x="1254957" y="1254956"/>
                </a:lnTo>
                <a:lnTo>
                  <a:pt x="0" y="1254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296356" y="4747993"/>
            <a:ext cx="7228644" cy="5328831"/>
          </a:xfrm>
          <a:prstGeom prst="rect">
            <a:avLst/>
          </a:prstGeom>
        </p:spPr>
        <p:txBody>
          <a:bodyPr wrap="square" lIns="0" tIns="0" rIns="0" bIns="0" rtlCol="0" anchor="t">
            <a:spAutoFit/>
          </a:bodyPr>
          <a:lstStyle/>
          <a:p>
            <a:pPr algn="l">
              <a:lnSpc>
                <a:spcPts val="3780"/>
              </a:lnSpc>
            </a:pPr>
            <a:r>
              <a:rPr lang="en-US" sz="2800" b="1" dirty="0"/>
              <a:t>Lead Source Breakdown</a:t>
            </a:r>
            <a:r>
              <a:rPr lang="en-US" sz="2800" dirty="0"/>
              <a:t>: Visualized the share of leads from various sources, including organic, paid, referrals, and social media.</a:t>
            </a:r>
          </a:p>
          <a:p>
            <a:pPr algn="l">
              <a:lnSpc>
                <a:spcPts val="3780"/>
              </a:lnSpc>
            </a:pPr>
            <a:r>
              <a:rPr lang="en-US" sz="2800" b="1" dirty="0"/>
              <a:t>Conversion Potential</a:t>
            </a:r>
            <a:r>
              <a:rPr lang="en-US" sz="2800" dirty="0"/>
              <a:t>: Highlighted which sources generate the highest and lowest conversion rates, helping to identify effective channels.</a:t>
            </a:r>
          </a:p>
          <a:p>
            <a:pPr algn="l">
              <a:lnSpc>
                <a:spcPts val="3780"/>
              </a:lnSpc>
            </a:pPr>
            <a:endParaRPr lang="en-US" sz="2800" dirty="0"/>
          </a:p>
          <a:p>
            <a:pPr algn="l">
              <a:lnSpc>
                <a:spcPts val="3780"/>
              </a:lnSpc>
            </a:pPr>
            <a:r>
              <a:rPr lang="en-US" sz="2800" b="1" dirty="0"/>
              <a:t>Channel Optimization</a:t>
            </a:r>
            <a:r>
              <a:rPr lang="en-US" sz="2800" dirty="0"/>
              <a:t>: Insights enable better allocation of marketing resources toward sources with higher lead conversion potential.</a:t>
            </a:r>
          </a:p>
          <a:p>
            <a:pPr algn="l">
              <a:lnSpc>
                <a:spcPts val="3780"/>
              </a:lnSpc>
            </a:pPr>
            <a:endParaRPr lang="en-US" sz="2700" dirty="0">
              <a:solidFill>
                <a:srgbClr val="323A44"/>
              </a:solidFill>
              <a:latin typeface="Source Sans Pro"/>
              <a:ea typeface="Source Sans Pro"/>
              <a:cs typeface="Source Sans Pro"/>
              <a:sym typeface="Source Sans Pro"/>
            </a:endParaRPr>
          </a:p>
        </p:txBody>
      </p:sp>
      <p:grpSp>
        <p:nvGrpSpPr>
          <p:cNvPr id="6" name="Group 6"/>
          <p:cNvGrpSpPr>
            <a:grpSpLocks noChangeAspect="1"/>
          </p:cNvGrpSpPr>
          <p:nvPr/>
        </p:nvGrpSpPr>
        <p:grpSpPr>
          <a:xfrm rot="-1159819">
            <a:off x="905209" y="-947113"/>
            <a:ext cx="3099241" cy="3373770"/>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10</a:t>
            </a:r>
          </a:p>
        </p:txBody>
      </p:sp>
      <p:grpSp>
        <p:nvGrpSpPr>
          <p:cNvPr id="11" name="Group 11"/>
          <p:cNvGrpSpPr>
            <a:grpSpLocks noChangeAspect="1"/>
          </p:cNvGrpSpPr>
          <p:nvPr/>
        </p:nvGrpSpPr>
        <p:grpSpPr>
          <a:xfrm>
            <a:off x="152400" y="8884116"/>
            <a:ext cx="1069326" cy="106932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pic>
        <p:nvPicPr>
          <p:cNvPr id="17" name="Picture 16">
            <a:extLst>
              <a:ext uri="{FF2B5EF4-FFF2-40B4-BE49-F238E27FC236}">
                <a16:creationId xmlns:a16="http://schemas.microsoft.com/office/drawing/2014/main" id="{3EBC9CD9-4539-945D-83AA-FD18CF185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8041" y="3016027"/>
            <a:ext cx="7702946" cy="4817875"/>
          </a:xfrm>
          <a:prstGeom prst="rect">
            <a:avLst/>
          </a:prstGeom>
        </p:spPr>
      </p:pic>
      <p:sp>
        <p:nvSpPr>
          <p:cNvPr id="20" name="TextBox 19">
            <a:extLst>
              <a:ext uri="{FF2B5EF4-FFF2-40B4-BE49-F238E27FC236}">
                <a16:creationId xmlns:a16="http://schemas.microsoft.com/office/drawing/2014/main" id="{0604DCCB-DABA-42BD-E7CD-518FFA29B580}"/>
              </a:ext>
            </a:extLst>
          </p:cNvPr>
          <p:cNvSpPr txBox="1"/>
          <p:nvPr/>
        </p:nvSpPr>
        <p:spPr>
          <a:xfrm>
            <a:off x="10599630" y="8416287"/>
            <a:ext cx="7228644" cy="1384995"/>
          </a:xfrm>
          <a:prstGeom prst="rect">
            <a:avLst/>
          </a:prstGeom>
          <a:noFill/>
        </p:spPr>
        <p:txBody>
          <a:bodyPr wrap="square" rtlCol="0">
            <a:spAutoFit/>
          </a:bodyPr>
          <a:lstStyle/>
          <a:p>
            <a:r>
              <a:rPr lang="en-US" sz="2800" b="1" dirty="0"/>
              <a:t>Strategic Focus</a:t>
            </a:r>
            <a:r>
              <a:rPr lang="en-US" sz="2800" dirty="0"/>
              <a:t>: Used data to tailor marketing strategies and boost lead acquisition from high-performing channels.</a:t>
            </a:r>
            <a:endParaRPr lang="en-IN"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42749" y="2826395"/>
            <a:ext cx="7440702" cy="7440702"/>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r="-49812"/>
              </a:stretch>
            </a:blipFill>
          </p:spPr>
        </p:sp>
      </p:grpSp>
      <p:grpSp>
        <p:nvGrpSpPr>
          <p:cNvPr id="4" name="Group 4"/>
          <p:cNvGrpSpPr>
            <a:grpSpLocks noChangeAspect="1"/>
          </p:cNvGrpSpPr>
          <p:nvPr/>
        </p:nvGrpSpPr>
        <p:grpSpPr>
          <a:xfrm>
            <a:off x="15496511" y="-2073803"/>
            <a:ext cx="4523634" cy="452363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2" name="TextBox 12"/>
          <p:cNvSpPr txBox="1"/>
          <p:nvPr/>
        </p:nvSpPr>
        <p:spPr>
          <a:xfrm>
            <a:off x="2647022" y="1368392"/>
            <a:ext cx="12973978" cy="1248419"/>
          </a:xfrm>
          <a:prstGeom prst="rect">
            <a:avLst/>
          </a:prstGeom>
        </p:spPr>
        <p:txBody>
          <a:bodyPr wrap="square" lIns="0" tIns="0" rIns="0" bIns="0" rtlCol="0" anchor="t">
            <a:spAutoFit/>
          </a:bodyPr>
          <a:lstStyle/>
          <a:p>
            <a:pPr algn="l">
              <a:lnSpc>
                <a:spcPts val="10080"/>
              </a:lnSpc>
            </a:pPr>
            <a:r>
              <a:rPr lang="en-US" sz="7200" b="1" dirty="0">
                <a:solidFill>
                  <a:srgbClr val="1327DF"/>
                </a:solidFill>
                <a:latin typeface="Josefin Sans Bold"/>
                <a:ea typeface="Josefin Sans Bold"/>
                <a:cs typeface="Josefin Sans Bold"/>
                <a:sym typeface="Josefin Sans Bold"/>
              </a:rPr>
              <a:t>LEAD CONVERSION RATE</a:t>
            </a:r>
          </a:p>
        </p:txBody>
      </p:sp>
      <p:sp>
        <p:nvSpPr>
          <p:cNvPr id="13" name="TextBox 13"/>
          <p:cNvSpPr txBox="1"/>
          <p:nvPr/>
        </p:nvSpPr>
        <p:spPr>
          <a:xfrm>
            <a:off x="1534010" y="2789148"/>
            <a:ext cx="10657989" cy="969753"/>
          </a:xfrm>
          <a:prstGeom prst="rect">
            <a:avLst/>
          </a:prstGeom>
        </p:spPr>
        <p:txBody>
          <a:bodyPr wrap="square" lIns="0" tIns="0" rIns="0" bIns="0" rtlCol="0" anchor="t">
            <a:spAutoFit/>
          </a:bodyPr>
          <a:lstStyle/>
          <a:p>
            <a:pPr algn="l">
              <a:lnSpc>
                <a:spcPts val="3920"/>
              </a:lnSpc>
            </a:pPr>
            <a:r>
              <a:rPr lang="en-US" sz="2800" dirty="0"/>
              <a:t>This analysis explores conversion rates by lead source and specialization, providing insights into which channels and focus areas perform best.</a:t>
            </a:r>
            <a:endParaRPr lang="en-US" sz="2800" dirty="0">
              <a:solidFill>
                <a:srgbClr val="323A44"/>
              </a:solidFill>
              <a:latin typeface="Source Sans Pro"/>
              <a:ea typeface="Source Sans Pro"/>
              <a:cs typeface="Source Sans Pro"/>
              <a:sym typeface="Source Sans Pro"/>
            </a:endParaRPr>
          </a:p>
        </p:txBody>
      </p:sp>
      <p:sp>
        <p:nvSpPr>
          <p:cNvPr id="14" name="TextBox 1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11</a:t>
            </a:r>
          </a:p>
        </p:txBody>
      </p:sp>
      <p:grpSp>
        <p:nvGrpSpPr>
          <p:cNvPr id="15" name="Group 15"/>
          <p:cNvGrpSpPr>
            <a:grpSpLocks noChangeAspect="1"/>
          </p:cNvGrpSpPr>
          <p:nvPr/>
        </p:nvGrpSpPr>
        <p:grpSpPr>
          <a:xfrm rot="9338460">
            <a:off x="14165780" y="1833885"/>
            <a:ext cx="2950394" cy="3211738"/>
            <a:chOff x="0" y="0"/>
            <a:chExt cx="2279650" cy="2481580"/>
          </a:xfrm>
        </p:grpSpPr>
        <p:sp>
          <p:nvSpPr>
            <p:cNvPr id="16" name="Freeform 16"/>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7" name="Group 17"/>
          <p:cNvGrpSpPr>
            <a:grpSpLocks noChangeAspect="1"/>
          </p:cNvGrpSpPr>
          <p:nvPr/>
        </p:nvGrpSpPr>
        <p:grpSpPr>
          <a:xfrm>
            <a:off x="808114" y="9570628"/>
            <a:ext cx="1451794" cy="1451794"/>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pic>
        <p:nvPicPr>
          <p:cNvPr id="20" name="Picture 19">
            <a:extLst>
              <a:ext uri="{FF2B5EF4-FFF2-40B4-BE49-F238E27FC236}">
                <a16:creationId xmlns:a16="http://schemas.microsoft.com/office/drawing/2014/main" id="{B2D91AA2-1481-AB55-3559-C887DE0D1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23" y="4798281"/>
            <a:ext cx="7709296" cy="4311872"/>
          </a:xfrm>
          <a:prstGeom prst="rect">
            <a:avLst/>
          </a:prstGeom>
        </p:spPr>
      </p:pic>
      <p:pic>
        <p:nvPicPr>
          <p:cNvPr id="22" name="Picture 21">
            <a:extLst>
              <a:ext uri="{FF2B5EF4-FFF2-40B4-BE49-F238E27FC236}">
                <a16:creationId xmlns:a16="http://schemas.microsoft.com/office/drawing/2014/main" id="{EAAE28ED-FDE5-2FE5-DB9E-264A63202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6550" y="4798280"/>
            <a:ext cx="7060386" cy="43118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95446" y="1845702"/>
            <a:ext cx="7203813" cy="6719975"/>
          </a:xfrm>
          <a:custGeom>
            <a:avLst/>
            <a:gdLst/>
            <a:ahLst/>
            <a:cxnLst/>
            <a:rect l="l" t="t" r="r" b="b"/>
            <a:pathLst>
              <a:path w="7203813" h="6719975">
                <a:moveTo>
                  <a:pt x="0" y="0"/>
                </a:moveTo>
                <a:lnTo>
                  <a:pt x="7203813" y="0"/>
                </a:lnTo>
                <a:lnTo>
                  <a:pt x="7203813" y="6719975"/>
                </a:lnTo>
                <a:lnTo>
                  <a:pt x="0" y="6719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42864" y="5294746"/>
            <a:ext cx="1136259" cy="1136259"/>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42864" y="7083260"/>
            <a:ext cx="1136259" cy="964400"/>
          </a:xfrm>
          <a:custGeom>
            <a:avLst/>
            <a:gdLst/>
            <a:ahLst/>
            <a:cxnLst/>
            <a:rect l="l" t="t" r="r" b="b"/>
            <a:pathLst>
              <a:path w="1136259" h="964400">
                <a:moveTo>
                  <a:pt x="0" y="0"/>
                </a:moveTo>
                <a:lnTo>
                  <a:pt x="1136260" y="0"/>
                </a:lnTo>
                <a:lnTo>
                  <a:pt x="1136260" y="964401"/>
                </a:lnTo>
                <a:lnTo>
                  <a:pt x="0" y="9644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542864" y="2105989"/>
            <a:ext cx="9159505" cy="1230630"/>
          </a:xfrm>
          <a:prstGeom prst="rect">
            <a:avLst/>
          </a:prstGeom>
        </p:spPr>
        <p:txBody>
          <a:bodyPr lIns="0" tIns="0" rIns="0" bIns="0" rtlCol="0" anchor="t">
            <a:spAutoFit/>
          </a:bodyPr>
          <a:lstStyle/>
          <a:p>
            <a:pPr algn="l">
              <a:lnSpc>
                <a:spcPts val="10080"/>
              </a:lnSpc>
            </a:pPr>
            <a:r>
              <a:rPr lang="en-US" sz="7200" b="1">
                <a:solidFill>
                  <a:srgbClr val="1327DF"/>
                </a:solidFill>
                <a:latin typeface="Josefin Sans Bold"/>
                <a:ea typeface="Josefin Sans Bold"/>
                <a:cs typeface="Josefin Sans Bold"/>
                <a:sym typeface="Josefin Sans Bold"/>
              </a:rPr>
              <a:t>ANALYTICS AREA</a:t>
            </a:r>
          </a:p>
        </p:txBody>
      </p:sp>
      <p:sp>
        <p:nvSpPr>
          <p:cNvPr id="6" name="TextBox 6"/>
          <p:cNvSpPr txBox="1"/>
          <p:nvPr/>
        </p:nvSpPr>
        <p:spPr>
          <a:xfrm>
            <a:off x="1542864" y="3275659"/>
            <a:ext cx="7337364" cy="1471930"/>
          </a:xfrm>
          <a:prstGeom prst="rect">
            <a:avLst/>
          </a:prstGeom>
        </p:spPr>
        <p:txBody>
          <a:bodyPr lIns="0" tIns="0" rIns="0" bIns="0" rtlCol="0" anchor="t">
            <a:spAutoFit/>
          </a:bodyPr>
          <a:lstStyle/>
          <a:p>
            <a:pPr algn="l">
              <a:lnSpc>
                <a:spcPts val="3920"/>
              </a:lnSpc>
            </a:pPr>
            <a:r>
              <a:rPr lang="en-US" sz="2800" b="1" dirty="0"/>
              <a:t>Conversion by Lead Source</a:t>
            </a:r>
            <a:r>
              <a:rPr lang="en-US" sz="2800" dirty="0"/>
              <a:t>: Visualized conversion rates for each lead source (e.g., organic, paid, referrals) to identify high-converting channels.</a:t>
            </a:r>
            <a:endParaRPr lang="en-US" sz="2800" dirty="0">
              <a:solidFill>
                <a:srgbClr val="323A44"/>
              </a:solidFill>
              <a:latin typeface="Source Sans Pro"/>
              <a:ea typeface="Source Sans Pro"/>
              <a:cs typeface="Source Sans Pro"/>
              <a:sym typeface="Source Sans Pro"/>
            </a:endParaRPr>
          </a:p>
        </p:txBody>
      </p:sp>
      <p:sp>
        <p:nvSpPr>
          <p:cNvPr id="7" name="TextBox 7"/>
          <p:cNvSpPr txBox="1"/>
          <p:nvPr/>
        </p:nvSpPr>
        <p:spPr>
          <a:xfrm>
            <a:off x="2851265" y="5367213"/>
            <a:ext cx="7337364" cy="1716047"/>
          </a:xfrm>
          <a:prstGeom prst="rect">
            <a:avLst/>
          </a:prstGeom>
        </p:spPr>
        <p:txBody>
          <a:bodyPr wrap="square" lIns="0" tIns="0" rIns="0" bIns="0" rtlCol="0" anchor="t">
            <a:spAutoFit/>
          </a:bodyPr>
          <a:lstStyle/>
          <a:p>
            <a:pPr algn="l">
              <a:lnSpc>
                <a:spcPts val="3359"/>
              </a:lnSpc>
            </a:pPr>
            <a:r>
              <a:rPr lang="en-US" sz="2400" b="1" dirty="0"/>
              <a:t>Specialization Focus</a:t>
            </a:r>
            <a:r>
              <a:rPr lang="en-US" sz="2400" dirty="0"/>
              <a:t>: Analyzed conversion rates across different specializations (e.g., IT, marketing, finance) to understand which areas attract leads that are more likely to convert.</a:t>
            </a:r>
            <a:endParaRPr lang="en-US" sz="2400" dirty="0">
              <a:solidFill>
                <a:srgbClr val="323A44"/>
              </a:solidFill>
              <a:latin typeface="Source Sans Pro"/>
              <a:ea typeface="Source Sans Pro"/>
              <a:cs typeface="Source Sans Pro"/>
              <a:sym typeface="Source Sans Pro"/>
            </a:endParaRPr>
          </a:p>
        </p:txBody>
      </p:sp>
      <p:sp>
        <p:nvSpPr>
          <p:cNvPr id="8" name="TextBox 8"/>
          <p:cNvSpPr txBox="1"/>
          <p:nvPr/>
        </p:nvSpPr>
        <p:spPr>
          <a:xfrm>
            <a:off x="3153420" y="7129215"/>
            <a:ext cx="7426016" cy="1716047"/>
          </a:xfrm>
          <a:prstGeom prst="rect">
            <a:avLst/>
          </a:prstGeom>
        </p:spPr>
        <p:txBody>
          <a:bodyPr wrap="square" lIns="0" tIns="0" rIns="0" bIns="0" rtlCol="0" anchor="t">
            <a:spAutoFit/>
          </a:bodyPr>
          <a:lstStyle/>
          <a:p>
            <a:pPr algn="l">
              <a:lnSpc>
                <a:spcPts val="3359"/>
              </a:lnSpc>
            </a:pPr>
            <a:r>
              <a:rPr lang="en-US" sz="2400" b="1" dirty="0"/>
              <a:t>High-Performing Combinations</a:t>
            </a:r>
            <a:r>
              <a:rPr lang="en-US" sz="2400" dirty="0"/>
              <a:t>: Identified the best-performing combinations of lead source and specialization, highlighting which channels are most effective for specific focus areas.</a:t>
            </a:r>
            <a:endParaRPr lang="en-US" sz="2400" dirty="0">
              <a:solidFill>
                <a:srgbClr val="323A44"/>
              </a:solidFill>
              <a:latin typeface="Source Sans Pro"/>
              <a:ea typeface="Source Sans Pro"/>
              <a:cs typeface="Source Sans Pro"/>
              <a:sym typeface="Source Sans Pro"/>
            </a:endParaRPr>
          </a:p>
        </p:txBody>
      </p:sp>
      <p:grpSp>
        <p:nvGrpSpPr>
          <p:cNvPr id="9" name="Group 9"/>
          <p:cNvGrpSpPr>
            <a:grpSpLocks noChangeAspect="1"/>
          </p:cNvGrpSpPr>
          <p:nvPr/>
        </p:nvGrpSpPr>
        <p:grpSpPr>
          <a:xfrm rot="-435783">
            <a:off x="14607734"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297256">
            <a:off x="-1980913" y="-804404"/>
            <a:ext cx="9644467" cy="10498768"/>
            <a:chOff x="0" y="0"/>
            <a:chExt cx="2279650" cy="2481580"/>
          </a:xfrm>
        </p:grpSpPr>
        <p:sp>
          <p:nvSpPr>
            <p:cNvPr id="3" name="Freeform 3"/>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sp>
        <p:nvSpPr>
          <p:cNvPr id="4" name="TextBox 4"/>
          <p:cNvSpPr txBox="1"/>
          <p:nvPr/>
        </p:nvSpPr>
        <p:spPr>
          <a:xfrm>
            <a:off x="7947535" y="1939506"/>
            <a:ext cx="7710774" cy="765594"/>
          </a:xfrm>
          <a:prstGeom prst="rect">
            <a:avLst/>
          </a:prstGeom>
        </p:spPr>
        <p:txBody>
          <a:bodyPr lIns="0" tIns="0" rIns="0" bIns="0" rtlCol="0" anchor="t">
            <a:spAutoFit/>
          </a:bodyPr>
          <a:lstStyle/>
          <a:p>
            <a:pPr marL="0" lvl="0" indent="0" algn="l">
              <a:lnSpc>
                <a:spcPts val="6159"/>
              </a:lnSpc>
              <a:spcBef>
                <a:spcPct val="0"/>
              </a:spcBef>
            </a:pPr>
            <a:r>
              <a:rPr lang="en-US" sz="4400" b="1" u="none" dirty="0">
                <a:solidFill>
                  <a:srgbClr val="1327DF"/>
                </a:solidFill>
                <a:latin typeface="Josefin Sans Bold"/>
                <a:ea typeface="Josefin Sans Bold"/>
                <a:cs typeface="Josefin Sans Bold"/>
                <a:sym typeface="Josefin Sans Bold"/>
              </a:rPr>
              <a:t>Lead Conversion By Country </a:t>
            </a:r>
          </a:p>
        </p:txBody>
      </p:sp>
      <p:grpSp>
        <p:nvGrpSpPr>
          <p:cNvPr id="5" name="Group 5"/>
          <p:cNvGrpSpPr>
            <a:grpSpLocks noChangeAspect="1"/>
          </p:cNvGrpSpPr>
          <p:nvPr/>
        </p:nvGrpSpPr>
        <p:grpSpPr>
          <a:xfrm>
            <a:off x="2550235" y="1282337"/>
            <a:ext cx="3902783" cy="7720434"/>
            <a:chOff x="0" y="0"/>
            <a:chExt cx="2620010" cy="518287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13549" r="-113549"/>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13</a:t>
            </a:r>
          </a:p>
        </p:txBody>
      </p:sp>
      <p:sp>
        <p:nvSpPr>
          <p:cNvPr id="18" name="TextBox 18"/>
          <p:cNvSpPr txBox="1"/>
          <p:nvPr/>
        </p:nvSpPr>
        <p:spPr>
          <a:xfrm>
            <a:off x="8604722" y="8330685"/>
            <a:ext cx="7778277" cy="468718"/>
          </a:xfrm>
          <a:prstGeom prst="rect">
            <a:avLst/>
          </a:prstGeom>
        </p:spPr>
        <p:txBody>
          <a:bodyPr wrap="square" lIns="0" tIns="0" rIns="0" bIns="0" rtlCol="0" anchor="t">
            <a:spAutoFit/>
          </a:bodyPr>
          <a:lstStyle/>
          <a:p>
            <a:pPr algn="l">
              <a:lnSpc>
                <a:spcPts val="3920"/>
              </a:lnSpc>
            </a:pPr>
            <a:r>
              <a:rPr lang="en-US" sz="2800" dirty="0">
                <a:solidFill>
                  <a:srgbClr val="323A44"/>
                </a:solidFill>
                <a:latin typeface="Source Sans Pro"/>
                <a:ea typeface="Source Sans Pro"/>
                <a:cs typeface="Source Sans Pro"/>
                <a:sym typeface="Source Sans Pro"/>
              </a:rPr>
              <a:t>Key influencers and segment analysis explanation</a:t>
            </a:r>
          </a:p>
        </p:txBody>
      </p:sp>
      <p:grpSp>
        <p:nvGrpSpPr>
          <p:cNvPr id="19" name="Group 19"/>
          <p:cNvGrpSpPr>
            <a:grpSpLocks noChangeAspect="1"/>
          </p:cNvGrpSpPr>
          <p:nvPr/>
        </p:nvGrpSpPr>
        <p:grpSpPr>
          <a:xfrm>
            <a:off x="457200" y="7581900"/>
            <a:ext cx="609827" cy="609827"/>
            <a:chOff x="0" y="0"/>
            <a:chExt cx="1708150" cy="1708150"/>
          </a:xfrm>
        </p:grpSpPr>
        <p:sp>
          <p:nvSpPr>
            <p:cNvPr id="20" name="Freeform 2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21" name="Group 21"/>
          <p:cNvGrpSpPr>
            <a:grpSpLocks noChangeAspect="1"/>
          </p:cNvGrpSpPr>
          <p:nvPr/>
        </p:nvGrpSpPr>
        <p:grpSpPr>
          <a:xfrm>
            <a:off x="17335500" y="9258300"/>
            <a:ext cx="1680113" cy="1680113"/>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23" name="Group 23"/>
          <p:cNvGrpSpPr>
            <a:grpSpLocks noChangeAspect="1"/>
          </p:cNvGrpSpPr>
          <p:nvPr/>
        </p:nvGrpSpPr>
        <p:grpSpPr>
          <a:xfrm rot="9720820">
            <a:off x="12411413" y="636114"/>
            <a:ext cx="1187277" cy="1292445"/>
            <a:chOff x="0" y="0"/>
            <a:chExt cx="2279650" cy="2481580"/>
          </a:xfrm>
        </p:grpSpPr>
        <p:sp>
          <p:nvSpPr>
            <p:cNvPr id="24" name="Freeform 24"/>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pic>
        <p:nvPicPr>
          <p:cNvPr id="26" name="Picture 25">
            <a:extLst>
              <a:ext uri="{FF2B5EF4-FFF2-40B4-BE49-F238E27FC236}">
                <a16:creationId xmlns:a16="http://schemas.microsoft.com/office/drawing/2014/main" id="{F1E28D1B-A4C8-3DE7-B592-780A6651B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535" y="3003852"/>
            <a:ext cx="8190539" cy="4692921"/>
          </a:xfrm>
          <a:prstGeom prst="rect">
            <a:avLst/>
          </a:prstGeom>
          <a:ln w="228600" cap="sq" cmpd="thickThin">
            <a:solidFill>
              <a:schemeClr val="tx2">
                <a:lumMod val="60000"/>
                <a:lumOff val="40000"/>
              </a:schemeClr>
            </a:solidFill>
            <a:prstDash val="solid"/>
            <a:miter lim="800000"/>
          </a:ln>
          <a:effectLst>
            <a:outerShdw blurRad="63500" sx="102000" sy="102000" algn="ctr"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01404" y="1496258"/>
            <a:ext cx="10428596" cy="2543645"/>
          </a:xfrm>
          <a:prstGeom prst="rect">
            <a:avLst/>
          </a:prstGeom>
        </p:spPr>
        <p:txBody>
          <a:bodyPr wrap="square" lIns="0" tIns="0" rIns="0" bIns="0" rtlCol="0" anchor="t">
            <a:spAutoFit/>
          </a:bodyPr>
          <a:lstStyle/>
          <a:p>
            <a:pPr algn="l">
              <a:lnSpc>
                <a:spcPts val="10080"/>
              </a:lnSpc>
            </a:pPr>
            <a:r>
              <a:rPr lang="en-US" sz="7200" b="1" dirty="0">
                <a:solidFill>
                  <a:srgbClr val="1327DF"/>
                </a:solidFill>
                <a:latin typeface="Josefin Sans Bold"/>
                <a:ea typeface="Josefin Sans Bold"/>
                <a:cs typeface="Josefin Sans Bold"/>
                <a:sym typeface="Josefin Sans Bold"/>
              </a:rPr>
              <a:t>Lead Conversion Analysis</a:t>
            </a:r>
          </a:p>
        </p:txBody>
      </p:sp>
      <p:sp>
        <p:nvSpPr>
          <p:cNvPr id="4" name="TextBox 4"/>
          <p:cNvSpPr txBox="1"/>
          <p:nvPr/>
        </p:nvSpPr>
        <p:spPr>
          <a:xfrm>
            <a:off x="1542864" y="4765237"/>
            <a:ext cx="5754737" cy="968855"/>
          </a:xfrm>
          <a:prstGeom prst="rect">
            <a:avLst/>
          </a:prstGeom>
        </p:spPr>
        <p:txBody>
          <a:bodyPr lIns="0" tIns="0" rIns="0" bIns="0" rtlCol="0" anchor="t">
            <a:spAutoFit/>
          </a:bodyPr>
          <a:lstStyle/>
          <a:p>
            <a:pPr algn="l">
              <a:lnSpc>
                <a:spcPts val="3920"/>
              </a:lnSpc>
            </a:pPr>
            <a:r>
              <a:rPr lang="en-US" sz="2800" dirty="0">
                <a:solidFill>
                  <a:srgbClr val="323A44"/>
                </a:solidFill>
                <a:latin typeface="Source Sans Pro"/>
                <a:ea typeface="Source Sans Pro"/>
                <a:cs typeface="Source Sans Pro"/>
                <a:sym typeface="Source Sans Pro"/>
              </a:rPr>
              <a:t>Let’s give detailed explanation of lead conversion analysis</a:t>
            </a:r>
          </a:p>
        </p:txBody>
      </p:sp>
      <p:grpSp>
        <p:nvGrpSpPr>
          <p:cNvPr id="5" name="Group 5"/>
          <p:cNvGrpSpPr>
            <a:grpSpLocks noChangeAspect="1"/>
          </p:cNvGrpSpPr>
          <p:nvPr/>
        </p:nvGrpSpPr>
        <p:grpSpPr>
          <a:xfrm rot="-1159819">
            <a:off x="905209" y="-947113"/>
            <a:ext cx="3099241" cy="3373770"/>
            <a:chOff x="0" y="0"/>
            <a:chExt cx="2279650" cy="2481580"/>
          </a:xfrm>
        </p:grpSpPr>
        <p:sp>
          <p:nvSpPr>
            <p:cNvPr id="6" name="Freeform 6"/>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7" name="Group 7"/>
          <p:cNvGrpSpPr>
            <a:grpSpLocks noChangeAspect="1"/>
          </p:cNvGrpSpPr>
          <p:nvPr/>
        </p:nvGrpSpPr>
        <p:grpSpPr>
          <a:xfrm rot="4815730">
            <a:off x="14755530" y="8860768"/>
            <a:ext cx="1726140" cy="1879040"/>
            <a:chOff x="0" y="0"/>
            <a:chExt cx="2279650" cy="2481580"/>
          </a:xfrm>
        </p:grpSpPr>
        <p:sp>
          <p:nvSpPr>
            <p:cNvPr id="8" name="Freeform 8"/>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9" name="Group 9"/>
          <p:cNvGrpSpPr>
            <a:grpSpLocks noChangeAspect="1"/>
          </p:cNvGrpSpPr>
          <p:nvPr/>
        </p:nvGrpSpPr>
        <p:grpSpPr>
          <a:xfrm>
            <a:off x="5369953" y="8790743"/>
            <a:ext cx="914249" cy="914249"/>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1" name="Group 11"/>
          <p:cNvGrpSpPr>
            <a:grpSpLocks noChangeAspect="1"/>
          </p:cNvGrpSpPr>
          <p:nvPr/>
        </p:nvGrpSpPr>
        <p:grpSpPr>
          <a:xfrm>
            <a:off x="13388597" y="1286459"/>
            <a:ext cx="608263" cy="60826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15496511" y="-2073803"/>
            <a:ext cx="4523634" cy="4523634"/>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5" name="TextBox 15"/>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14</a:t>
            </a:r>
          </a:p>
        </p:txBody>
      </p:sp>
      <p:pic>
        <p:nvPicPr>
          <p:cNvPr id="17" name="Picture 16">
            <a:extLst>
              <a:ext uri="{FF2B5EF4-FFF2-40B4-BE49-F238E27FC236}">
                <a16:creationId xmlns:a16="http://schemas.microsoft.com/office/drawing/2014/main" id="{F566C0C5-0FA3-EFEB-B228-B60E809B3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600" y="2467809"/>
            <a:ext cx="10181974" cy="57678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542864" y="5237756"/>
            <a:ext cx="5731635" cy="1967230"/>
          </a:xfrm>
          <a:prstGeom prst="rect">
            <a:avLst/>
          </a:prstGeom>
        </p:spPr>
        <p:txBody>
          <a:bodyPr lIns="0" tIns="0" rIns="0" bIns="0" rtlCol="0" anchor="t">
            <a:spAutoFit/>
          </a:bodyPr>
          <a:lstStyle/>
          <a:p>
            <a:pPr algn="l">
              <a:lnSpc>
                <a:spcPts val="3920"/>
              </a:lnSpc>
            </a:pPr>
            <a:r>
              <a:rPr lang="en-US" sz="2800">
                <a:solidFill>
                  <a:srgbClr val="FFFFFF"/>
                </a:solidFill>
                <a:latin typeface="Source Sans Pro"/>
                <a:ea typeface="Source Sans Pro"/>
                <a:cs typeface="Source Sans Pro"/>
                <a:sym typeface="Source Sans Pro"/>
              </a:rPr>
              <a:t>Presentations are tools that can be used as lectures, speeches, reports, and more. It is mostly presented before an audience.</a:t>
            </a:r>
          </a:p>
        </p:txBody>
      </p:sp>
      <p:sp>
        <p:nvSpPr>
          <p:cNvPr id="5" name="TextBox 5"/>
          <p:cNvSpPr txBox="1"/>
          <p:nvPr/>
        </p:nvSpPr>
        <p:spPr>
          <a:xfrm>
            <a:off x="1542864" y="3215364"/>
            <a:ext cx="7101010" cy="1878330"/>
          </a:xfrm>
          <a:prstGeom prst="rect">
            <a:avLst/>
          </a:prstGeom>
        </p:spPr>
        <p:txBody>
          <a:bodyPr lIns="0" tIns="0" rIns="0" bIns="0" rtlCol="0" anchor="t">
            <a:spAutoFit/>
          </a:bodyPr>
          <a:lstStyle/>
          <a:p>
            <a:pPr algn="l">
              <a:lnSpc>
                <a:spcPts val="7200"/>
              </a:lnSpc>
            </a:pPr>
            <a:r>
              <a:rPr lang="en-US" sz="7200" b="1">
                <a:solidFill>
                  <a:srgbClr val="FFFFFF"/>
                </a:solidFill>
                <a:latin typeface="Josefin Sans Bold"/>
                <a:ea typeface="Josefin Sans Bold"/>
                <a:cs typeface="Josefin Sans Bold"/>
                <a:sym typeface="Josefin Sans Bold"/>
              </a:rPr>
              <a:t>COMPETITIVE ANALYTICS</a:t>
            </a:r>
          </a:p>
        </p:txBody>
      </p:sp>
      <p:grpSp>
        <p:nvGrpSpPr>
          <p:cNvPr id="6" name="Group 6"/>
          <p:cNvGrpSpPr/>
          <p:nvPr/>
        </p:nvGrpSpPr>
        <p:grpSpPr>
          <a:xfrm>
            <a:off x="10065771" y="2508773"/>
            <a:ext cx="1589200" cy="158920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8" name="Group 8"/>
          <p:cNvGrpSpPr>
            <a:grpSpLocks noChangeAspect="1"/>
          </p:cNvGrpSpPr>
          <p:nvPr/>
        </p:nvGrpSpPr>
        <p:grpSpPr>
          <a:xfrm>
            <a:off x="9864635" y="2508773"/>
            <a:ext cx="633792" cy="633792"/>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10" name="Freeform 10"/>
          <p:cNvSpPr/>
          <p:nvPr/>
        </p:nvSpPr>
        <p:spPr>
          <a:xfrm>
            <a:off x="10507952" y="2894394"/>
            <a:ext cx="817959" cy="817959"/>
          </a:xfrm>
          <a:custGeom>
            <a:avLst/>
            <a:gdLst/>
            <a:ahLst/>
            <a:cxnLst/>
            <a:rect l="l" t="t" r="r" b="b"/>
            <a:pathLst>
              <a:path w="817959" h="817959">
                <a:moveTo>
                  <a:pt x="0" y="0"/>
                </a:moveTo>
                <a:lnTo>
                  <a:pt x="817960" y="0"/>
                </a:lnTo>
                <a:lnTo>
                  <a:pt x="817960" y="817959"/>
                </a:lnTo>
                <a:lnTo>
                  <a:pt x="0" y="817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2163570" y="2541431"/>
            <a:ext cx="4803121" cy="968855"/>
          </a:xfrm>
          <a:prstGeom prst="rect">
            <a:avLst/>
          </a:prstGeom>
        </p:spPr>
        <p:txBody>
          <a:bodyPr lIns="0" tIns="0" rIns="0" bIns="0" rtlCol="0" anchor="t">
            <a:spAutoFit/>
          </a:bodyPr>
          <a:lstStyle/>
          <a:p>
            <a:pPr algn="l">
              <a:lnSpc>
                <a:spcPts val="3920"/>
              </a:lnSpc>
            </a:pPr>
            <a:r>
              <a:rPr lang="en-US" sz="2800" dirty="0">
                <a:solidFill>
                  <a:srgbClr val="323A44"/>
                </a:solidFill>
                <a:latin typeface="Source Sans Pro"/>
                <a:ea typeface="Source Sans Pro"/>
                <a:cs typeface="Source Sans Pro"/>
                <a:sym typeface="Source Sans Pro"/>
              </a:rPr>
              <a:t>Need to focus lead source and Lead Quality</a:t>
            </a:r>
          </a:p>
        </p:txBody>
      </p:sp>
      <p:grpSp>
        <p:nvGrpSpPr>
          <p:cNvPr id="12" name="Group 12"/>
          <p:cNvGrpSpPr/>
          <p:nvPr/>
        </p:nvGrpSpPr>
        <p:grpSpPr>
          <a:xfrm>
            <a:off x="10065771" y="4898437"/>
            <a:ext cx="1589200" cy="1589200"/>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14" name="Group 14"/>
          <p:cNvGrpSpPr>
            <a:grpSpLocks noChangeAspect="1"/>
          </p:cNvGrpSpPr>
          <p:nvPr/>
        </p:nvGrpSpPr>
        <p:grpSpPr>
          <a:xfrm>
            <a:off x="9864635" y="4898437"/>
            <a:ext cx="633792" cy="633792"/>
            <a:chOff x="0" y="0"/>
            <a:chExt cx="1708150" cy="1708150"/>
          </a:xfrm>
        </p:grpSpPr>
        <p:sp>
          <p:nvSpPr>
            <p:cNvPr id="15" name="Freeform 1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16" name="Freeform 16"/>
          <p:cNvSpPr/>
          <p:nvPr/>
        </p:nvSpPr>
        <p:spPr>
          <a:xfrm>
            <a:off x="10559961" y="5258771"/>
            <a:ext cx="685957" cy="849482"/>
          </a:xfrm>
          <a:custGeom>
            <a:avLst/>
            <a:gdLst/>
            <a:ahLst/>
            <a:cxnLst/>
            <a:rect l="l" t="t" r="r" b="b"/>
            <a:pathLst>
              <a:path w="685957" h="849482">
                <a:moveTo>
                  <a:pt x="0" y="0"/>
                </a:moveTo>
                <a:lnTo>
                  <a:pt x="685956" y="0"/>
                </a:lnTo>
                <a:lnTo>
                  <a:pt x="685956" y="849482"/>
                </a:lnTo>
                <a:lnTo>
                  <a:pt x="0" y="849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2163570" y="4931094"/>
            <a:ext cx="4803121" cy="968855"/>
          </a:xfrm>
          <a:prstGeom prst="rect">
            <a:avLst/>
          </a:prstGeom>
        </p:spPr>
        <p:txBody>
          <a:bodyPr lIns="0" tIns="0" rIns="0" bIns="0" rtlCol="0" anchor="t">
            <a:spAutoFit/>
          </a:bodyPr>
          <a:lstStyle/>
          <a:p>
            <a:pPr algn="l">
              <a:lnSpc>
                <a:spcPts val="3920"/>
              </a:lnSpc>
            </a:pPr>
            <a:r>
              <a:rPr lang="en-US" sz="2800" dirty="0">
                <a:solidFill>
                  <a:srgbClr val="323A44"/>
                </a:solidFill>
                <a:latin typeface="Source Sans Pro"/>
                <a:ea typeface="Source Sans Pro"/>
                <a:cs typeface="Source Sans Pro"/>
                <a:sym typeface="Source Sans Pro"/>
              </a:rPr>
              <a:t>Specialization and occupation alerts more important</a:t>
            </a:r>
          </a:p>
        </p:txBody>
      </p:sp>
      <p:grpSp>
        <p:nvGrpSpPr>
          <p:cNvPr id="18" name="Group 18"/>
          <p:cNvGrpSpPr/>
          <p:nvPr/>
        </p:nvGrpSpPr>
        <p:grpSpPr>
          <a:xfrm>
            <a:off x="10065771" y="7288100"/>
            <a:ext cx="1589200" cy="1589200"/>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20" name="Group 20"/>
          <p:cNvGrpSpPr>
            <a:grpSpLocks noChangeAspect="1"/>
          </p:cNvGrpSpPr>
          <p:nvPr/>
        </p:nvGrpSpPr>
        <p:grpSpPr>
          <a:xfrm>
            <a:off x="9864635" y="7288100"/>
            <a:ext cx="633792" cy="633792"/>
            <a:chOff x="0" y="0"/>
            <a:chExt cx="1708150" cy="1708150"/>
          </a:xfrm>
        </p:grpSpPr>
        <p:sp>
          <p:nvSpPr>
            <p:cNvPr id="21" name="Freeform 2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22" name="Freeform 22"/>
          <p:cNvSpPr/>
          <p:nvPr/>
        </p:nvSpPr>
        <p:spPr>
          <a:xfrm>
            <a:off x="10579011" y="7727198"/>
            <a:ext cx="746901" cy="735698"/>
          </a:xfrm>
          <a:custGeom>
            <a:avLst/>
            <a:gdLst/>
            <a:ahLst/>
            <a:cxnLst/>
            <a:rect l="l" t="t" r="r" b="b"/>
            <a:pathLst>
              <a:path w="746901" h="735698">
                <a:moveTo>
                  <a:pt x="0" y="0"/>
                </a:moveTo>
                <a:lnTo>
                  <a:pt x="746901" y="0"/>
                </a:lnTo>
                <a:lnTo>
                  <a:pt x="746901" y="735698"/>
                </a:lnTo>
                <a:lnTo>
                  <a:pt x="0" y="7356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2163570" y="7320758"/>
            <a:ext cx="4803121" cy="468718"/>
          </a:xfrm>
          <a:prstGeom prst="rect">
            <a:avLst/>
          </a:prstGeom>
        </p:spPr>
        <p:txBody>
          <a:bodyPr lIns="0" tIns="0" rIns="0" bIns="0" rtlCol="0" anchor="t">
            <a:spAutoFit/>
          </a:bodyPr>
          <a:lstStyle/>
          <a:p>
            <a:pPr algn="l">
              <a:lnSpc>
                <a:spcPts val="3920"/>
              </a:lnSpc>
            </a:pPr>
            <a:r>
              <a:rPr lang="en-US" sz="2800" dirty="0">
                <a:solidFill>
                  <a:srgbClr val="323A44"/>
                </a:solidFill>
                <a:latin typeface="Source Sans Pro"/>
                <a:ea typeface="Source Sans Pro"/>
                <a:cs typeface="Source Sans Pro"/>
                <a:sym typeface="Source Sans Pro"/>
              </a:rPr>
              <a:t>Key insights and suggestions</a:t>
            </a:r>
          </a:p>
        </p:txBody>
      </p:sp>
      <p:grpSp>
        <p:nvGrpSpPr>
          <p:cNvPr id="24" name="Group 24"/>
          <p:cNvGrpSpPr>
            <a:grpSpLocks noChangeAspect="1"/>
          </p:cNvGrpSpPr>
          <p:nvPr/>
        </p:nvGrpSpPr>
        <p:grpSpPr>
          <a:xfrm>
            <a:off x="15496511" y="-2073803"/>
            <a:ext cx="4523634" cy="4523634"/>
            <a:chOff x="0" y="0"/>
            <a:chExt cx="1708150" cy="1708150"/>
          </a:xfrm>
        </p:grpSpPr>
        <p:sp>
          <p:nvSpPr>
            <p:cNvPr id="25" name="Freeform 2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26" name="TextBox 26"/>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15</a:t>
            </a:r>
          </a:p>
        </p:txBody>
      </p:sp>
      <p:pic>
        <p:nvPicPr>
          <p:cNvPr id="30" name="Picture 29">
            <a:extLst>
              <a:ext uri="{FF2B5EF4-FFF2-40B4-BE49-F238E27FC236}">
                <a16:creationId xmlns:a16="http://schemas.microsoft.com/office/drawing/2014/main" id="{60E7E7BD-2AE8-F33C-B083-5D12DFA8C4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213" y="3089103"/>
            <a:ext cx="8812711" cy="6264535"/>
          </a:xfrm>
          <a:prstGeom prst="rect">
            <a:avLst/>
          </a:prstGeom>
          <a:ln w="228600" cap="sq" cmpd="thickThin">
            <a:solidFill>
              <a:schemeClr val="tx2">
                <a:lumMod val="60000"/>
                <a:lumOff val="40000"/>
              </a:schemeClr>
            </a:solidFill>
            <a:prstDash val="solid"/>
            <a:miter lim="800000"/>
          </a:ln>
          <a:effectLst>
            <a:innerShdw blurRad="76200">
              <a:srgbClr val="000000"/>
            </a:inn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49000" y="1845702"/>
            <a:ext cx="5950259" cy="3521511"/>
          </a:xfrm>
          <a:custGeom>
            <a:avLst/>
            <a:gdLst/>
            <a:ahLst/>
            <a:cxnLst/>
            <a:rect l="l" t="t" r="r" b="b"/>
            <a:pathLst>
              <a:path w="7203813" h="6719975">
                <a:moveTo>
                  <a:pt x="0" y="0"/>
                </a:moveTo>
                <a:lnTo>
                  <a:pt x="7203813" y="0"/>
                </a:lnTo>
                <a:lnTo>
                  <a:pt x="7203813" y="6719975"/>
                </a:lnTo>
                <a:lnTo>
                  <a:pt x="0" y="6719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42864" y="5294746"/>
            <a:ext cx="1136259" cy="1136259"/>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42864" y="8608737"/>
            <a:ext cx="1136259" cy="876727"/>
          </a:xfrm>
          <a:custGeom>
            <a:avLst/>
            <a:gdLst/>
            <a:ahLst/>
            <a:cxnLst/>
            <a:rect l="l" t="t" r="r" b="b"/>
            <a:pathLst>
              <a:path w="1136259" h="964400">
                <a:moveTo>
                  <a:pt x="0" y="0"/>
                </a:moveTo>
                <a:lnTo>
                  <a:pt x="1136260" y="0"/>
                </a:lnTo>
                <a:lnTo>
                  <a:pt x="1136260" y="964401"/>
                </a:lnTo>
                <a:lnTo>
                  <a:pt x="0" y="9644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542864" y="2105989"/>
            <a:ext cx="9159505" cy="1248419"/>
          </a:xfrm>
          <a:prstGeom prst="rect">
            <a:avLst/>
          </a:prstGeom>
        </p:spPr>
        <p:txBody>
          <a:bodyPr lIns="0" tIns="0" rIns="0" bIns="0" rtlCol="0" anchor="t">
            <a:spAutoFit/>
          </a:bodyPr>
          <a:lstStyle/>
          <a:p>
            <a:pPr algn="l">
              <a:lnSpc>
                <a:spcPts val="10080"/>
              </a:lnSpc>
            </a:pPr>
            <a:r>
              <a:rPr lang="en-US" sz="7200" b="1" dirty="0">
                <a:solidFill>
                  <a:srgbClr val="1327DF"/>
                </a:solidFill>
                <a:latin typeface="Josefin Sans Bold"/>
                <a:ea typeface="Josefin Sans Bold"/>
                <a:cs typeface="Josefin Sans Bold"/>
                <a:sym typeface="Josefin Sans Bold"/>
              </a:rPr>
              <a:t>KEY INSIGHTS</a:t>
            </a:r>
          </a:p>
        </p:txBody>
      </p:sp>
      <p:sp>
        <p:nvSpPr>
          <p:cNvPr id="6" name="TextBox 6"/>
          <p:cNvSpPr txBox="1"/>
          <p:nvPr/>
        </p:nvSpPr>
        <p:spPr>
          <a:xfrm>
            <a:off x="1542864" y="3275659"/>
            <a:ext cx="7337364" cy="1465209"/>
          </a:xfrm>
          <a:prstGeom prst="rect">
            <a:avLst/>
          </a:prstGeom>
        </p:spPr>
        <p:txBody>
          <a:bodyPr lIns="0" tIns="0" rIns="0" bIns="0" rtlCol="0" anchor="t">
            <a:spAutoFit/>
          </a:bodyPr>
          <a:lstStyle/>
          <a:p>
            <a:pPr marL="342900" lvl="0" indent="-342900">
              <a:lnSpc>
                <a:spcPct val="107000"/>
              </a:lnSpc>
              <a:spcAft>
                <a:spcPts val="800"/>
              </a:spcAft>
              <a:buFont typeface="+mj-lt"/>
              <a:buAutoNum type="arabicPeriod"/>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Conversion Rate</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38.5%</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of the leads in the dataset converted into paying customers, while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61.5%</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did not.</a:t>
            </a:r>
          </a:p>
        </p:txBody>
      </p:sp>
      <p:sp>
        <p:nvSpPr>
          <p:cNvPr id="7" name="TextBox 7"/>
          <p:cNvSpPr txBox="1"/>
          <p:nvPr/>
        </p:nvSpPr>
        <p:spPr>
          <a:xfrm>
            <a:off x="2851264" y="5367213"/>
            <a:ext cx="14484235" cy="3053465"/>
          </a:xfrm>
          <a:prstGeom prst="rect">
            <a:avLst/>
          </a:prstGeom>
        </p:spPr>
        <p:txBody>
          <a:bodyPr wrap="square" lIns="0" tIns="0" rIns="0" bIns="0" rtlCol="0" anchor="t">
            <a:spAutoFit/>
          </a:bodyPr>
          <a:lstStyle/>
          <a:p>
            <a:pPr lvl="0">
              <a:lnSpc>
                <a:spcPct val="107000"/>
              </a:lnSpc>
              <a:spcAft>
                <a:spcPts val="800"/>
              </a:spcAft>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2. Engagement Metrics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Leads who converted spent more time on the website (average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738.5 seconds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compared to non-converted leads (average of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330.4 seconds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Converted leads had more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total visits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(average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5.3 visits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compared to non-converted leads (average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3.4 visits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Page views per visit were slightly higher for converted leads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2.55</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vs.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2.39</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8" name="TextBox 8"/>
          <p:cNvSpPr txBox="1"/>
          <p:nvPr/>
        </p:nvSpPr>
        <p:spPr>
          <a:xfrm>
            <a:off x="3153420" y="8688857"/>
            <a:ext cx="12924780" cy="1465209"/>
          </a:xfrm>
          <a:prstGeom prst="rect">
            <a:avLst/>
          </a:prstGeom>
        </p:spPr>
        <p:txBody>
          <a:bodyPr wrap="square" lIns="0" tIns="0" rIns="0" bIns="0" rtlCol="0" anchor="t">
            <a:spAutoFit/>
          </a:bodyPr>
          <a:lstStyle/>
          <a:p>
            <a:pPr lvl="0">
              <a:lnSpc>
                <a:spcPct val="107000"/>
              </a:lnSpc>
              <a:spcAft>
                <a:spcPts val="800"/>
              </a:spcAft>
              <a:tabLst>
                <a:tab pos="457200" algn="l"/>
              </a:tabLst>
            </a:pPr>
            <a:r>
              <a:rPr lang="en-IN" sz="2800" b="1" kern="100" dirty="0">
                <a:latin typeface="Calibri" panose="020F0502020204030204" pitchFamily="34" charset="0"/>
                <a:ea typeface="Calibri" panose="020F0502020204030204" pitchFamily="34" charset="0"/>
                <a:cs typeface="Times New Roman" panose="02020603050405020304" pitchFamily="18" charset="0"/>
              </a:rPr>
              <a:t>3.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Lead Quality</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Converted leads had slightly higher </a:t>
            </a:r>
            <a:r>
              <a:rPr lang="en-IN" sz="2800" b="1" kern="100" dirty="0" err="1">
                <a:effectLst/>
                <a:latin typeface="Calibri" panose="020F0502020204030204" pitchFamily="34" charset="0"/>
                <a:ea typeface="Calibri" panose="020F0502020204030204" pitchFamily="34" charset="0"/>
                <a:cs typeface="Times New Roman" panose="02020603050405020304" pitchFamily="18" charset="0"/>
              </a:rPr>
              <a:t>Asymmetrique</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 Profile and Activity Scores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(indicating a higher likelihood of engagement and relevance to the platform).</a:t>
            </a:r>
          </a:p>
        </p:txBody>
      </p:sp>
      <p:grpSp>
        <p:nvGrpSpPr>
          <p:cNvPr id="9" name="Group 9"/>
          <p:cNvGrpSpPr>
            <a:grpSpLocks noChangeAspect="1"/>
          </p:cNvGrpSpPr>
          <p:nvPr/>
        </p:nvGrpSpPr>
        <p:grpSpPr>
          <a:xfrm rot="-435783">
            <a:off x="15803291"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16</a:t>
            </a:r>
          </a:p>
        </p:txBody>
      </p:sp>
    </p:spTree>
    <p:extLst>
      <p:ext uri="{BB962C8B-B14F-4D97-AF65-F5344CB8AC3E}">
        <p14:creationId xmlns:p14="http://schemas.microsoft.com/office/powerpoint/2010/main" val="267682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27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159819">
            <a:off x="-578012" y="-1154963"/>
            <a:ext cx="6958415" cy="7574787"/>
            <a:chOff x="0" y="0"/>
            <a:chExt cx="2279650" cy="2481580"/>
          </a:xfrm>
        </p:grpSpPr>
        <p:sp>
          <p:nvSpPr>
            <p:cNvPr id="3" name="Freeform 3"/>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4" name="Group 4"/>
          <p:cNvGrpSpPr>
            <a:grpSpLocks noChangeAspect="1"/>
          </p:cNvGrpSpPr>
          <p:nvPr/>
        </p:nvGrpSpPr>
        <p:grpSpPr>
          <a:xfrm>
            <a:off x="5957568" y="3889375"/>
            <a:ext cx="2508260" cy="2508250"/>
            <a:chOff x="0" y="0"/>
            <a:chExt cx="6350025" cy="6350000"/>
          </a:xfrm>
        </p:grpSpPr>
        <p:sp>
          <p:nvSpPr>
            <p:cNvPr id="5" name="Freeform 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50586" r="-50586"/>
              </a:stretch>
            </a:blipFill>
          </p:spPr>
        </p:sp>
      </p:grpSp>
      <p:sp>
        <p:nvSpPr>
          <p:cNvPr id="6" name="TextBox 6"/>
          <p:cNvSpPr txBox="1"/>
          <p:nvPr/>
        </p:nvSpPr>
        <p:spPr>
          <a:xfrm>
            <a:off x="8761341" y="3756025"/>
            <a:ext cx="11258803" cy="1248419"/>
          </a:xfrm>
          <a:prstGeom prst="rect">
            <a:avLst/>
          </a:prstGeom>
        </p:spPr>
        <p:txBody>
          <a:bodyPr wrap="square" lIns="0" tIns="0" rIns="0" bIns="0" rtlCol="0" anchor="t">
            <a:spAutoFit/>
          </a:bodyPr>
          <a:lstStyle/>
          <a:p>
            <a:pPr algn="l">
              <a:lnSpc>
                <a:spcPts val="10080"/>
              </a:lnSpc>
            </a:pPr>
            <a:r>
              <a:rPr lang="en-US" sz="6600" b="1" dirty="0">
                <a:solidFill>
                  <a:srgbClr val="FFFFFF"/>
                </a:solidFill>
                <a:latin typeface="Josefin Sans Bold"/>
                <a:ea typeface="Josefin Sans Bold"/>
                <a:cs typeface="Josefin Sans Bold"/>
                <a:sym typeface="Josefin Sans Bold"/>
              </a:rPr>
              <a:t>RECOMMENDATIONS</a:t>
            </a:r>
          </a:p>
        </p:txBody>
      </p:sp>
      <p:grpSp>
        <p:nvGrpSpPr>
          <p:cNvPr id="8" name="Group 8"/>
          <p:cNvGrpSpPr>
            <a:grpSpLocks noChangeAspect="1"/>
          </p:cNvGrpSpPr>
          <p:nvPr/>
        </p:nvGrpSpPr>
        <p:grpSpPr>
          <a:xfrm>
            <a:off x="12363007" y="6750112"/>
            <a:ext cx="8542473" cy="8542473"/>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id="10" name="Group 10"/>
          <p:cNvGrpSpPr>
            <a:grpSpLocks noChangeAspect="1"/>
          </p:cNvGrpSpPr>
          <p:nvPr/>
        </p:nvGrpSpPr>
        <p:grpSpPr>
          <a:xfrm>
            <a:off x="2445664" y="8262037"/>
            <a:ext cx="1451794" cy="1451794"/>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id="12" name="Group 12"/>
          <p:cNvGrpSpPr>
            <a:grpSpLocks noChangeAspect="1"/>
          </p:cNvGrpSpPr>
          <p:nvPr/>
        </p:nvGrpSpPr>
        <p:grpSpPr>
          <a:xfrm>
            <a:off x="15496511" y="-2073803"/>
            <a:ext cx="4523634" cy="4523634"/>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sp>
        <p:nvSpPr>
          <p:cNvPr id="14" name="TextBox 1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1327DF"/>
                </a:solidFill>
                <a:latin typeface="Josefin Sans Bold"/>
                <a:ea typeface="Josefin Sans Bold"/>
                <a:cs typeface="Josefin Sans Bold"/>
                <a:sym typeface="Josefin Sans Bold"/>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59114" y="4350696"/>
            <a:ext cx="5950259" cy="3521511"/>
          </a:xfrm>
          <a:custGeom>
            <a:avLst/>
            <a:gdLst/>
            <a:ahLst/>
            <a:cxnLst/>
            <a:rect l="l" t="t" r="r" b="b"/>
            <a:pathLst>
              <a:path w="7203813" h="6719975">
                <a:moveTo>
                  <a:pt x="0" y="0"/>
                </a:moveTo>
                <a:lnTo>
                  <a:pt x="7203813" y="0"/>
                </a:lnTo>
                <a:lnTo>
                  <a:pt x="7203813" y="6719975"/>
                </a:lnTo>
                <a:lnTo>
                  <a:pt x="0" y="6719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42864" y="6109443"/>
            <a:ext cx="1136259" cy="939057"/>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14161" y="1119471"/>
            <a:ext cx="12782736" cy="2543645"/>
          </a:xfrm>
          <a:prstGeom prst="rect">
            <a:avLst/>
          </a:prstGeom>
        </p:spPr>
        <p:txBody>
          <a:bodyPr wrap="square" lIns="0" tIns="0" rIns="0" bIns="0" rtlCol="0" anchor="t">
            <a:spAutoFit/>
          </a:bodyPr>
          <a:lstStyle/>
          <a:p>
            <a:pPr>
              <a:lnSpc>
                <a:spcPts val="10080"/>
              </a:lnSpc>
            </a:pPr>
            <a:r>
              <a:rPr lang="en-US" sz="7200" b="1" dirty="0">
                <a:solidFill>
                  <a:srgbClr val="1327DF"/>
                </a:solidFill>
                <a:latin typeface="Josefin Sans Bold"/>
                <a:ea typeface="Josefin Sans Bold"/>
                <a:cs typeface="Josefin Sans Bold"/>
                <a:sym typeface="Josefin Sans Bold"/>
              </a:rPr>
              <a:t>Q1: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Which leads are most likely to convert into paying customers?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ts val="10080"/>
              </a:lnSpc>
            </a:pPr>
            <a:endParaRPr lang="en-US" sz="7200" b="1" dirty="0">
              <a:solidFill>
                <a:srgbClr val="1327DF"/>
              </a:solidFill>
              <a:latin typeface="Josefin Sans Bold"/>
              <a:ea typeface="Josefin Sans Bold"/>
              <a:cs typeface="Josefin Sans Bold"/>
              <a:sym typeface="Josefin Sans Bold"/>
            </a:endParaRPr>
          </a:p>
        </p:txBody>
      </p:sp>
      <p:sp>
        <p:nvSpPr>
          <p:cNvPr id="6" name="TextBox 6"/>
          <p:cNvSpPr txBox="1"/>
          <p:nvPr/>
        </p:nvSpPr>
        <p:spPr>
          <a:xfrm>
            <a:off x="422508" y="2708343"/>
            <a:ext cx="16211736" cy="2920736"/>
          </a:xfrm>
          <a:prstGeom prst="rect">
            <a:avLst/>
          </a:prstGeom>
        </p:spPr>
        <p:txBody>
          <a:bodyPr wrap="square" lIns="0" tIns="0" rIns="0" bIns="0" rtlCol="0" anchor="t">
            <a:spAutoFit/>
          </a:bodyPr>
          <a:lstStyle/>
          <a:p>
            <a:endParaRPr lang="en-IN" sz="2800"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b="1" kern="100" dirty="0">
                <a:effectLst/>
                <a:ea typeface="Calibri" panose="020F0502020204030204" pitchFamily="34" charset="0"/>
                <a:cs typeface="Times New Roman" panose="02020603050405020304" pitchFamily="18" charset="0"/>
              </a:rPr>
              <a:t>High engagement leads</a:t>
            </a:r>
            <a:r>
              <a:rPr lang="en-IN" sz="2800" kern="100" dirty="0">
                <a:effectLst/>
                <a:ea typeface="Calibri" panose="020F0502020204030204" pitchFamily="34" charset="0"/>
                <a:cs typeface="Times New Roman" panose="02020603050405020304" pitchFamily="18" charset="0"/>
              </a:rPr>
              <a:t>: Leads with more visits, longer time spent on the website, and higher page views per visit are more likely to convert. Focus on leads that visit the website multiple times and stay longer.</a:t>
            </a:r>
          </a:p>
          <a:p>
            <a:pPr lvl="1">
              <a:lnSpc>
                <a:spcPct val="107000"/>
              </a:lnSpc>
              <a:spcAft>
                <a:spcPts val="800"/>
              </a:spcAft>
              <a:buSzPts val="1000"/>
              <a:tabLst>
                <a:tab pos="914400" algn="l"/>
              </a:tabLst>
            </a:pPr>
            <a:endParaRPr lang="en-IN" sz="28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ea typeface="Calibri" panose="020F0502020204030204" pitchFamily="34" charset="0"/>
                <a:cs typeface="Times New Roman" panose="02020603050405020304" pitchFamily="18" charset="0"/>
              </a:rPr>
              <a:t>Leads with higher </a:t>
            </a:r>
            <a:r>
              <a:rPr lang="en-IN" sz="2800" b="1" kern="100" dirty="0">
                <a:effectLst/>
                <a:ea typeface="Calibri" panose="020F0502020204030204" pitchFamily="34" charset="0"/>
                <a:cs typeface="Times New Roman" panose="02020603050405020304" pitchFamily="18" charset="0"/>
              </a:rPr>
              <a:t>Asymmetric Profile and Activity Scores</a:t>
            </a:r>
            <a:r>
              <a:rPr lang="en-IN" sz="2800" kern="100" dirty="0">
                <a:effectLst/>
                <a:ea typeface="Calibri" panose="020F0502020204030204" pitchFamily="34" charset="0"/>
                <a:cs typeface="Times New Roman" panose="02020603050405020304" pitchFamily="18" charset="0"/>
              </a:rPr>
              <a:t> should be prioritized as they reflect better alignment with the platform's target audience.</a:t>
            </a:r>
          </a:p>
        </p:txBody>
      </p:sp>
      <p:sp>
        <p:nvSpPr>
          <p:cNvPr id="7" name="TextBox 7"/>
          <p:cNvSpPr txBox="1"/>
          <p:nvPr/>
        </p:nvSpPr>
        <p:spPr>
          <a:xfrm>
            <a:off x="2851264" y="6172196"/>
            <a:ext cx="10945633" cy="3975512"/>
          </a:xfrm>
          <a:prstGeom prst="rect">
            <a:avLst/>
          </a:prstGeom>
        </p:spPr>
        <p:txBody>
          <a:bodyPr wrap="square" lIns="0" tIns="0" rIns="0" bIns="0" rtlCol="0" anchor="t">
            <a:spAutoFit/>
          </a:bodyPr>
          <a:lstStyle/>
          <a:p>
            <a:pPr marL="342900" lvl="0" indent="-342900">
              <a:lnSpc>
                <a:spcPct val="107000"/>
              </a:lnSpc>
              <a:spcAft>
                <a:spcPts val="800"/>
              </a:spcAft>
              <a:buFont typeface="+mj-lt"/>
              <a:buAutoNum type="arabicPeriod"/>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Key Factors Influencing Conversion</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Time Spent on Website</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The likelihood of conversion significantly increases (by 3.20x) when the total time spent on the website exceeds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547.99 seconds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Total Visits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If the lead has more than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56 visits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the likelihood of conversion increases by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2.36x</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Leads with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zero visits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or very low engagement have a significantly lower likelihood of conversion.</a:t>
            </a:r>
          </a:p>
        </p:txBody>
      </p:sp>
      <p:grpSp>
        <p:nvGrpSpPr>
          <p:cNvPr id="9" name="Group 9"/>
          <p:cNvGrpSpPr>
            <a:grpSpLocks noChangeAspect="1"/>
          </p:cNvGrpSpPr>
          <p:nvPr/>
        </p:nvGrpSpPr>
        <p:grpSpPr>
          <a:xfrm rot="-435783">
            <a:off x="15803291"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18</a:t>
            </a:r>
          </a:p>
        </p:txBody>
      </p:sp>
      <p:sp>
        <p:nvSpPr>
          <p:cNvPr id="18" name="Freeform 3">
            <a:extLst>
              <a:ext uri="{FF2B5EF4-FFF2-40B4-BE49-F238E27FC236}">
                <a16:creationId xmlns:a16="http://schemas.microsoft.com/office/drawing/2014/main" id="{A164F8DC-98EA-4F57-4121-179DF21DA789}"/>
              </a:ext>
            </a:extLst>
          </p:cNvPr>
          <p:cNvSpPr/>
          <p:nvPr/>
        </p:nvSpPr>
        <p:spPr>
          <a:xfrm>
            <a:off x="183542" y="2302518"/>
            <a:ext cx="1136259" cy="1136259"/>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999315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407287" y="-6528681"/>
            <a:ext cx="19553117" cy="16815681"/>
            <a:chOff x="0" y="0"/>
            <a:chExt cx="6350000" cy="5461000"/>
          </a:xfrm>
        </p:grpSpPr>
        <p:sp>
          <p:nvSpPr>
            <p:cNvPr id="3" name="Freeform 3"/>
            <p:cNvSpPr/>
            <p:nvPr/>
          </p:nvSpPr>
          <p:spPr>
            <a:xfrm>
              <a:off x="59563" y="32385"/>
              <a:ext cx="6230874" cy="5396230"/>
            </a:xfrm>
            <a:custGeom>
              <a:avLst/>
              <a:gdLst/>
              <a:ahLst/>
              <a:cxnLst/>
              <a:rect l="l" t="t" r="r" b="b"/>
              <a:pathLst>
                <a:path w="6230874" h="5396230">
                  <a:moveTo>
                    <a:pt x="3115437" y="0"/>
                  </a:moveTo>
                  <a:lnTo>
                    <a:pt x="0" y="5396230"/>
                  </a:lnTo>
                  <a:lnTo>
                    <a:pt x="6230874" y="5396230"/>
                  </a:lnTo>
                  <a:close/>
                </a:path>
              </a:pathLst>
            </a:custGeom>
            <a:blipFill>
              <a:blip r:embed="rId2"/>
              <a:stretch>
                <a:fillRect l="-14933" r="-14933"/>
              </a:stretch>
            </a:blipFill>
          </p:spPr>
        </p:sp>
      </p:grpSp>
      <p:grpSp>
        <p:nvGrpSpPr>
          <p:cNvPr id="4" name="Group 4"/>
          <p:cNvGrpSpPr/>
          <p:nvPr/>
        </p:nvGrpSpPr>
        <p:grpSpPr>
          <a:xfrm>
            <a:off x="6505256" y="6998944"/>
            <a:ext cx="11782744" cy="1669618"/>
            <a:chOff x="0" y="0"/>
            <a:chExt cx="3985768" cy="564784"/>
          </a:xfrm>
        </p:grpSpPr>
        <p:sp>
          <p:nvSpPr>
            <p:cNvPr id="5" name="Freeform 5"/>
            <p:cNvSpPr/>
            <p:nvPr/>
          </p:nvSpPr>
          <p:spPr>
            <a:xfrm>
              <a:off x="0" y="0"/>
              <a:ext cx="3985768" cy="564784"/>
            </a:xfrm>
            <a:custGeom>
              <a:avLst/>
              <a:gdLst/>
              <a:ahLst/>
              <a:cxnLst/>
              <a:rect l="l" t="t" r="r" b="b"/>
              <a:pathLst>
                <a:path w="3985768" h="564784">
                  <a:moveTo>
                    <a:pt x="0" y="0"/>
                  </a:moveTo>
                  <a:lnTo>
                    <a:pt x="3985768" y="0"/>
                  </a:lnTo>
                  <a:lnTo>
                    <a:pt x="3985768" y="564784"/>
                  </a:lnTo>
                  <a:lnTo>
                    <a:pt x="0" y="564784"/>
                  </a:lnTo>
                  <a:close/>
                </a:path>
              </a:pathLst>
            </a:custGeom>
            <a:solidFill>
              <a:srgbClr val="1327DF"/>
            </a:solidFill>
          </p:spPr>
        </p:sp>
      </p:grpSp>
      <p:grpSp>
        <p:nvGrpSpPr>
          <p:cNvPr id="6" name="Group 6"/>
          <p:cNvGrpSpPr>
            <a:grpSpLocks noChangeAspect="1"/>
          </p:cNvGrpSpPr>
          <p:nvPr/>
        </p:nvGrpSpPr>
        <p:grpSpPr>
          <a:xfrm rot="-2096423">
            <a:off x="4557371" y="1680216"/>
            <a:ext cx="2381495" cy="2592447"/>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0" name="Freeform 10"/>
          <p:cNvSpPr/>
          <p:nvPr/>
        </p:nvSpPr>
        <p:spPr>
          <a:xfrm>
            <a:off x="8691002" y="5082744"/>
            <a:ext cx="1454828" cy="1454828"/>
          </a:xfrm>
          <a:custGeom>
            <a:avLst/>
            <a:gdLst/>
            <a:ahLst/>
            <a:cxnLst/>
            <a:rect l="l" t="t" r="r" b="b"/>
            <a:pathLst>
              <a:path w="1454828" h="1454828">
                <a:moveTo>
                  <a:pt x="0" y="0"/>
                </a:moveTo>
                <a:lnTo>
                  <a:pt x="1454829" y="0"/>
                </a:lnTo>
                <a:lnTo>
                  <a:pt x="1454829" y="1454828"/>
                </a:lnTo>
                <a:lnTo>
                  <a:pt x="0" y="1454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6830810" y="7152711"/>
            <a:ext cx="1271601" cy="1266833"/>
          </a:xfrm>
          <a:custGeom>
            <a:avLst/>
            <a:gdLst/>
            <a:ahLst/>
            <a:cxnLst/>
            <a:rect l="l" t="t" r="r" b="b"/>
            <a:pathLst>
              <a:path w="1271601" h="1266833">
                <a:moveTo>
                  <a:pt x="0" y="0"/>
                </a:moveTo>
                <a:lnTo>
                  <a:pt x="1271601" y="0"/>
                </a:lnTo>
                <a:lnTo>
                  <a:pt x="1271601" y="1266833"/>
                </a:lnTo>
                <a:lnTo>
                  <a:pt x="0" y="12668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8691002" y="1745810"/>
            <a:ext cx="6730691" cy="1230630"/>
          </a:xfrm>
          <a:prstGeom prst="rect">
            <a:avLst/>
          </a:prstGeom>
        </p:spPr>
        <p:txBody>
          <a:bodyPr lIns="0" tIns="0" rIns="0" bIns="0" rtlCol="0" anchor="t">
            <a:spAutoFit/>
          </a:bodyPr>
          <a:lstStyle/>
          <a:p>
            <a:pPr algn="l">
              <a:lnSpc>
                <a:spcPts val="10080"/>
              </a:lnSpc>
            </a:pPr>
            <a:r>
              <a:rPr lang="en-US" sz="7200" b="1">
                <a:solidFill>
                  <a:srgbClr val="1327DF"/>
                </a:solidFill>
                <a:latin typeface="Josefin Sans Bold"/>
                <a:ea typeface="Josefin Sans Bold"/>
                <a:cs typeface="Josefin Sans Bold"/>
                <a:sym typeface="Josefin Sans Bold"/>
              </a:rPr>
              <a:t>MISSION</a:t>
            </a:r>
          </a:p>
        </p:txBody>
      </p:sp>
      <p:sp>
        <p:nvSpPr>
          <p:cNvPr id="13" name="TextBox 13"/>
          <p:cNvSpPr txBox="1"/>
          <p:nvPr/>
        </p:nvSpPr>
        <p:spPr>
          <a:xfrm>
            <a:off x="8691002" y="3163130"/>
            <a:ext cx="7486836" cy="1468992"/>
          </a:xfrm>
          <a:prstGeom prst="rect">
            <a:avLst/>
          </a:prstGeom>
        </p:spPr>
        <p:txBody>
          <a:bodyPr lIns="0" tIns="0" rIns="0" bIns="0" rtlCol="0" anchor="t">
            <a:spAutoFit/>
          </a:bodyPr>
          <a:lstStyle/>
          <a:p>
            <a:pPr algn="l">
              <a:lnSpc>
                <a:spcPts val="3920"/>
              </a:lnSpc>
            </a:pPr>
            <a:r>
              <a:rPr lang="en-US" sz="2800" dirty="0">
                <a:solidFill>
                  <a:srgbClr val="323A44"/>
                </a:solidFill>
                <a:latin typeface="Source Sans Pro"/>
                <a:ea typeface="Source Sans Pro"/>
                <a:cs typeface="Source Sans Pro"/>
                <a:sym typeface="Source Sans Pro"/>
              </a:rPr>
              <a:t>Need to do Depth Analysis </a:t>
            </a:r>
          </a:p>
          <a:p>
            <a:pPr algn="l">
              <a:lnSpc>
                <a:spcPts val="3920"/>
              </a:lnSpc>
            </a:pPr>
            <a:r>
              <a:rPr lang="en-US" sz="2800" dirty="0">
                <a:solidFill>
                  <a:srgbClr val="323A44"/>
                </a:solidFill>
                <a:latin typeface="Source Sans Pro"/>
                <a:ea typeface="Source Sans Pro"/>
                <a:cs typeface="Source Sans Pro"/>
                <a:sym typeface="Source Sans Pro"/>
              </a:rPr>
              <a:t>Explore Data</a:t>
            </a:r>
          </a:p>
          <a:p>
            <a:pPr algn="l">
              <a:lnSpc>
                <a:spcPts val="3920"/>
              </a:lnSpc>
            </a:pPr>
            <a:r>
              <a:rPr lang="en-US" sz="2800" dirty="0">
                <a:solidFill>
                  <a:srgbClr val="323A44"/>
                </a:solidFill>
                <a:latin typeface="Source Sans Pro"/>
                <a:ea typeface="Source Sans Pro"/>
                <a:cs typeface="Source Sans Pro"/>
                <a:sym typeface="Source Sans Pro"/>
              </a:rPr>
              <a:t>Data Preparation</a:t>
            </a:r>
          </a:p>
        </p:txBody>
      </p:sp>
      <p:sp>
        <p:nvSpPr>
          <p:cNvPr id="14" name="TextBox 1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01</a:t>
            </a:r>
          </a:p>
        </p:txBody>
      </p:sp>
      <p:sp>
        <p:nvSpPr>
          <p:cNvPr id="16" name="TextBox 16"/>
          <p:cNvSpPr txBox="1"/>
          <p:nvPr/>
        </p:nvSpPr>
        <p:spPr>
          <a:xfrm>
            <a:off x="8441542" y="7316863"/>
            <a:ext cx="7736296" cy="468718"/>
          </a:xfrm>
          <a:prstGeom prst="rect">
            <a:avLst/>
          </a:prstGeom>
        </p:spPr>
        <p:txBody>
          <a:bodyPr lIns="0" tIns="0" rIns="0" bIns="0" rtlCol="0" anchor="t">
            <a:spAutoFit/>
          </a:bodyPr>
          <a:lstStyle/>
          <a:p>
            <a:pPr algn="l">
              <a:lnSpc>
                <a:spcPts val="3920"/>
              </a:lnSpc>
            </a:pPr>
            <a:r>
              <a:rPr lang="en-US" sz="2800" dirty="0">
                <a:solidFill>
                  <a:srgbClr val="FFFFFF"/>
                </a:solidFill>
                <a:latin typeface="Source Sans Pro"/>
                <a:ea typeface="Source Sans Pro"/>
                <a:cs typeface="Source Sans Pro"/>
                <a:sym typeface="Source Sans Pro"/>
              </a:rPr>
              <a:t>Let’s begin</a:t>
            </a:r>
          </a:p>
        </p:txBody>
      </p:sp>
      <p:grpSp>
        <p:nvGrpSpPr>
          <p:cNvPr id="17" name="Group 17"/>
          <p:cNvGrpSpPr>
            <a:grpSpLocks noChangeAspect="1"/>
          </p:cNvGrpSpPr>
          <p:nvPr/>
        </p:nvGrpSpPr>
        <p:grpSpPr>
          <a:xfrm>
            <a:off x="15382286" y="9889224"/>
            <a:ext cx="795552" cy="795552"/>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627241" y="3293794"/>
            <a:ext cx="3760076" cy="3760076"/>
          </a:xfrm>
          <a:prstGeom prst="rect">
            <a:avLst/>
          </a:prstGeom>
        </p:spPr>
      </p:pic>
      <p:sp>
        <p:nvSpPr>
          <p:cNvPr id="5" name="TextBox 5"/>
          <p:cNvSpPr txBox="1"/>
          <p:nvPr/>
        </p:nvSpPr>
        <p:spPr>
          <a:xfrm>
            <a:off x="3166083" y="1761372"/>
            <a:ext cx="11955833" cy="1248419"/>
          </a:xfrm>
          <a:prstGeom prst="rect">
            <a:avLst/>
          </a:prstGeom>
        </p:spPr>
        <p:txBody>
          <a:bodyPr lIns="0" tIns="0" rIns="0" bIns="0" rtlCol="0" anchor="t">
            <a:spAutoFit/>
          </a:bodyPr>
          <a:lstStyle/>
          <a:p>
            <a:pPr algn="ctr">
              <a:lnSpc>
                <a:spcPts val="10080"/>
              </a:lnSpc>
            </a:pPr>
            <a:r>
              <a:rPr lang="en-US" sz="7200" b="1" dirty="0">
                <a:solidFill>
                  <a:srgbClr val="1327DF"/>
                </a:solidFill>
                <a:latin typeface="Josefin Sans Bold"/>
                <a:ea typeface="Josefin Sans Bold"/>
                <a:cs typeface="Josefin Sans Bold"/>
                <a:sym typeface="Josefin Sans Bold"/>
              </a:rPr>
              <a:t>LEAD CONVERSION</a:t>
            </a:r>
          </a:p>
        </p:txBody>
      </p:sp>
      <p:sp>
        <p:nvSpPr>
          <p:cNvPr id="8" name="TextBox 8"/>
          <p:cNvSpPr txBox="1"/>
          <p:nvPr/>
        </p:nvSpPr>
        <p:spPr>
          <a:xfrm>
            <a:off x="2356376" y="4699487"/>
            <a:ext cx="2301807" cy="929640"/>
          </a:xfrm>
          <a:prstGeom prst="rect">
            <a:avLst/>
          </a:prstGeom>
        </p:spPr>
        <p:txBody>
          <a:bodyPr lIns="0" tIns="0" rIns="0" bIns="0" rtlCol="0" anchor="t">
            <a:spAutoFit/>
          </a:bodyPr>
          <a:lstStyle/>
          <a:p>
            <a:pPr algn="ctr">
              <a:lnSpc>
                <a:spcPts val="7559"/>
              </a:lnSpc>
            </a:pPr>
            <a:r>
              <a:rPr lang="en-US" sz="5400" b="1" dirty="0">
                <a:solidFill>
                  <a:srgbClr val="1327DF"/>
                </a:solidFill>
                <a:latin typeface="Josefin Sans Bold"/>
                <a:ea typeface="Josefin Sans Bold"/>
                <a:cs typeface="Josefin Sans Bold"/>
                <a:sym typeface="Josefin Sans Bold"/>
              </a:rPr>
              <a:t>38.5%</a:t>
            </a:r>
          </a:p>
        </p:txBody>
      </p:sp>
      <p:sp>
        <p:nvSpPr>
          <p:cNvPr id="9" name="TextBox 9"/>
          <p:cNvSpPr txBox="1"/>
          <p:nvPr/>
        </p:nvSpPr>
        <p:spPr>
          <a:xfrm>
            <a:off x="1028700" y="7026283"/>
            <a:ext cx="11696700" cy="1332481"/>
          </a:xfrm>
          <a:prstGeom prst="rect">
            <a:avLst/>
          </a:prstGeom>
        </p:spPr>
        <p:txBody>
          <a:bodyPr wrap="square" lIns="0" tIns="0" rIns="0" bIns="0" rtlCol="0" anchor="t">
            <a:spAutoFit/>
          </a:bodyPr>
          <a:lstStyle/>
          <a:p>
            <a:endParaRPr lang="en-IN" sz="2800"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b="1" kern="100" dirty="0">
                <a:effectLst/>
                <a:ea typeface="Calibri" panose="020F0502020204030204" pitchFamily="34" charset="0"/>
                <a:cs typeface="Times New Roman" panose="02020603050405020304" pitchFamily="18" charset="0"/>
              </a:rPr>
              <a:t>38.5%</a:t>
            </a:r>
            <a:r>
              <a:rPr lang="en-IN" sz="2800" kern="100" dirty="0">
                <a:effectLst/>
                <a:ea typeface="Calibri" panose="020F0502020204030204" pitchFamily="34" charset="0"/>
                <a:cs typeface="Times New Roman" panose="02020603050405020304" pitchFamily="18" charset="0"/>
              </a:rPr>
              <a:t> of the leads in the dataset converted into paying customers, while </a:t>
            </a:r>
            <a:r>
              <a:rPr lang="en-IN" sz="2800" b="1" kern="100" dirty="0">
                <a:effectLst/>
                <a:ea typeface="Calibri" panose="020F0502020204030204" pitchFamily="34" charset="0"/>
                <a:cs typeface="Times New Roman" panose="02020603050405020304" pitchFamily="18" charset="0"/>
              </a:rPr>
              <a:t>61.5%</a:t>
            </a:r>
            <a:r>
              <a:rPr lang="en-IN" sz="2800" kern="100" dirty="0">
                <a:effectLst/>
                <a:ea typeface="Calibri" panose="020F0502020204030204" pitchFamily="34" charset="0"/>
                <a:cs typeface="Times New Roman" panose="02020603050405020304" pitchFamily="18" charset="0"/>
              </a:rPr>
              <a:t> did not.</a:t>
            </a:r>
          </a:p>
        </p:txBody>
      </p:sp>
      <p:grpSp>
        <p:nvGrpSpPr>
          <p:cNvPr id="12" name="Group 12"/>
          <p:cNvGrpSpPr>
            <a:grpSpLocks noChangeAspect="1"/>
          </p:cNvGrpSpPr>
          <p:nvPr/>
        </p:nvGrpSpPr>
        <p:grpSpPr>
          <a:xfrm>
            <a:off x="1668097" y="3062165"/>
            <a:ext cx="544969" cy="544969"/>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4" name="Group 14"/>
          <p:cNvGrpSpPr>
            <a:grpSpLocks noChangeAspect="1"/>
          </p:cNvGrpSpPr>
          <p:nvPr/>
        </p:nvGrpSpPr>
        <p:grpSpPr>
          <a:xfrm>
            <a:off x="15792039" y="3062165"/>
            <a:ext cx="544969" cy="544969"/>
            <a:chOff x="0" y="0"/>
            <a:chExt cx="1708150" cy="1708150"/>
          </a:xfrm>
        </p:grpSpPr>
        <p:sp>
          <p:nvSpPr>
            <p:cNvPr id="15" name="Freeform 1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6" name="Group 16"/>
          <p:cNvGrpSpPr>
            <a:grpSpLocks noChangeAspect="1"/>
          </p:cNvGrpSpPr>
          <p:nvPr/>
        </p:nvGrpSpPr>
        <p:grpSpPr>
          <a:xfrm>
            <a:off x="17335500" y="9258300"/>
            <a:ext cx="544969" cy="544969"/>
            <a:chOff x="0" y="0"/>
            <a:chExt cx="1708150" cy="1708150"/>
          </a:xfrm>
        </p:grpSpPr>
        <p:sp>
          <p:nvSpPr>
            <p:cNvPr id="17" name="Freeform 1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8" name="Group 18"/>
          <p:cNvGrpSpPr>
            <a:grpSpLocks noChangeAspect="1"/>
          </p:cNvGrpSpPr>
          <p:nvPr/>
        </p:nvGrpSpPr>
        <p:grpSpPr>
          <a:xfrm>
            <a:off x="15496511" y="-2073803"/>
            <a:ext cx="4523634" cy="4523634"/>
            <a:chOff x="0" y="0"/>
            <a:chExt cx="1708150" cy="1708150"/>
          </a:xfrm>
        </p:grpSpPr>
        <p:sp>
          <p:nvSpPr>
            <p:cNvPr id="19" name="Freeform 1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20" name="TextBox 2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19</a:t>
            </a:r>
          </a:p>
        </p:txBody>
      </p:sp>
      <p:grpSp>
        <p:nvGrpSpPr>
          <p:cNvPr id="21" name="Group 21"/>
          <p:cNvGrpSpPr>
            <a:grpSpLocks noChangeAspect="1"/>
          </p:cNvGrpSpPr>
          <p:nvPr/>
        </p:nvGrpSpPr>
        <p:grpSpPr>
          <a:xfrm rot="9720820">
            <a:off x="752596" y="8797123"/>
            <a:ext cx="2095077" cy="2280658"/>
            <a:chOff x="0" y="0"/>
            <a:chExt cx="2279650" cy="2481580"/>
          </a:xfrm>
        </p:grpSpPr>
        <p:sp>
          <p:nvSpPr>
            <p:cNvPr id="22" name="Freeform 22"/>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15800" y="4350696"/>
            <a:ext cx="7264973" cy="5745804"/>
          </a:xfrm>
          <a:custGeom>
            <a:avLst/>
            <a:gdLst/>
            <a:ahLst/>
            <a:cxnLst/>
            <a:rect l="l" t="t" r="r" b="b"/>
            <a:pathLst>
              <a:path w="7203813" h="6719975">
                <a:moveTo>
                  <a:pt x="0" y="0"/>
                </a:moveTo>
                <a:lnTo>
                  <a:pt x="7203813" y="0"/>
                </a:lnTo>
                <a:lnTo>
                  <a:pt x="7203813" y="6719975"/>
                </a:lnTo>
                <a:lnTo>
                  <a:pt x="0" y="6719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8600" y="6490443"/>
            <a:ext cx="1136259" cy="939057"/>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51083" y="1253610"/>
            <a:ext cx="18105539" cy="1076000"/>
          </a:xfrm>
          <a:prstGeom prst="rect">
            <a:avLst/>
          </a:prstGeom>
        </p:spPr>
        <p:txBody>
          <a:bodyPr wrap="square" lIns="0" tIns="0" rIns="0" bIns="0" rtlCol="0" anchor="t">
            <a:spAutoFit/>
          </a:bodyPr>
          <a:lstStyle/>
          <a:p>
            <a:pPr>
              <a:lnSpc>
                <a:spcPts val="10080"/>
              </a:lnSpc>
            </a:pPr>
            <a:r>
              <a:rPr lang="en-US" sz="2800" b="1" dirty="0">
                <a:solidFill>
                  <a:srgbClr val="1327DF"/>
                </a:solidFill>
                <a:latin typeface="Josefin Sans Bold"/>
                <a:ea typeface="Josefin Sans Bold"/>
                <a:cs typeface="Josefin Sans Bold"/>
                <a:sym typeface="Josefin Sans Bold"/>
              </a:rPr>
              <a:t>Q2: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How can the platform prioritize and allocate resources to leads with the highest conversion likelihood?</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6"/>
          <p:cNvSpPr txBox="1"/>
          <p:nvPr/>
        </p:nvSpPr>
        <p:spPr>
          <a:xfrm>
            <a:off x="1397984" y="2760474"/>
            <a:ext cx="16211736" cy="1793504"/>
          </a:xfrm>
          <a:prstGeom prst="rect">
            <a:avLst/>
          </a:prstGeom>
        </p:spPr>
        <p:txBody>
          <a:bodyPr wrap="square" lIns="0" tIns="0" rIns="0" bIns="0" rtlCol="0" anchor="t">
            <a:spAutoFit/>
          </a:bodyPr>
          <a:lstStyle/>
          <a:p>
            <a:endParaRPr lang="en-IN" sz="2800"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b="1" kern="100" dirty="0">
                <a:effectLst/>
                <a:ea typeface="Calibri" panose="020F0502020204030204" pitchFamily="34" charset="0"/>
                <a:cs typeface="Times New Roman" panose="02020603050405020304" pitchFamily="18" charset="0"/>
              </a:rPr>
              <a:t>Lead Scoring System</a:t>
            </a:r>
            <a:r>
              <a:rPr lang="en-IN" sz="2800" kern="100" dirty="0">
                <a:effectLst/>
                <a:ea typeface="Calibri" panose="020F0502020204030204" pitchFamily="34" charset="0"/>
                <a:cs typeface="Times New Roman" panose="02020603050405020304" pitchFamily="18" charset="0"/>
              </a:rPr>
              <a:t>: Implement a lead scoring model based on engagement metrics such as the total number of visits, time spent on the website, and profile scores. Leads with higher scores can be prioritized for follow-up.</a:t>
            </a:r>
          </a:p>
        </p:txBody>
      </p:sp>
      <p:sp>
        <p:nvSpPr>
          <p:cNvPr id="7" name="TextBox 7"/>
          <p:cNvSpPr txBox="1"/>
          <p:nvPr/>
        </p:nvSpPr>
        <p:spPr>
          <a:xfrm>
            <a:off x="1338943" y="5733023"/>
            <a:ext cx="10395857" cy="2254528"/>
          </a:xfrm>
          <a:prstGeom prst="rect">
            <a:avLst/>
          </a:prstGeom>
        </p:spPr>
        <p:txBody>
          <a:bodyPr wrap="square" lIns="0" tIns="0" rIns="0" bIns="0" rtlCol="0" anchor="t">
            <a:spAutoFit/>
          </a:bodyPr>
          <a:lstStyle/>
          <a:p>
            <a:endParaRPr lang="en-IN" sz="2800"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b="1" kern="100" dirty="0" err="1">
                <a:effectLst/>
                <a:ea typeface="Calibri" panose="020F0502020204030204" pitchFamily="34" charset="0"/>
                <a:cs typeface="Times New Roman" panose="02020603050405020304" pitchFamily="18" charset="0"/>
              </a:rPr>
              <a:t>Behavioral</a:t>
            </a:r>
            <a:r>
              <a:rPr lang="en-IN" sz="2800" b="1" kern="100" dirty="0">
                <a:effectLst/>
                <a:ea typeface="Calibri" panose="020F0502020204030204" pitchFamily="34" charset="0"/>
                <a:cs typeface="Times New Roman" panose="02020603050405020304" pitchFamily="18" charset="0"/>
              </a:rPr>
              <a:t> Segmentation</a:t>
            </a:r>
            <a:r>
              <a:rPr lang="en-IN" sz="2800" kern="100" dirty="0">
                <a:effectLst/>
                <a:ea typeface="Calibri" panose="020F0502020204030204" pitchFamily="34" charset="0"/>
                <a:cs typeface="Times New Roman" panose="02020603050405020304" pitchFamily="18" charset="0"/>
              </a:rPr>
              <a:t>: Segment leads based on their interaction patterns. For example, those spending more time on the site and engaging more frequently could receive immediate attention from sales teams.</a:t>
            </a:r>
          </a:p>
        </p:txBody>
      </p:sp>
      <p:grpSp>
        <p:nvGrpSpPr>
          <p:cNvPr id="9" name="Group 9"/>
          <p:cNvGrpSpPr>
            <a:grpSpLocks noChangeAspect="1"/>
          </p:cNvGrpSpPr>
          <p:nvPr/>
        </p:nvGrpSpPr>
        <p:grpSpPr>
          <a:xfrm rot="-435783">
            <a:off x="15803291"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20</a:t>
            </a:r>
          </a:p>
        </p:txBody>
      </p:sp>
      <p:sp>
        <p:nvSpPr>
          <p:cNvPr id="18" name="Freeform 3">
            <a:extLst>
              <a:ext uri="{FF2B5EF4-FFF2-40B4-BE49-F238E27FC236}">
                <a16:creationId xmlns:a16="http://schemas.microsoft.com/office/drawing/2014/main" id="{A164F8DC-98EA-4F57-4121-179DF21DA789}"/>
              </a:ext>
            </a:extLst>
          </p:cNvPr>
          <p:cNvSpPr/>
          <p:nvPr/>
        </p:nvSpPr>
        <p:spPr>
          <a:xfrm>
            <a:off x="235341" y="3162300"/>
            <a:ext cx="1136259" cy="1136259"/>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202448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15800" y="4350696"/>
            <a:ext cx="7264973" cy="5745804"/>
          </a:xfrm>
          <a:custGeom>
            <a:avLst/>
            <a:gdLst/>
            <a:ahLst/>
            <a:cxnLst/>
            <a:rect l="l" t="t" r="r" b="b"/>
            <a:pathLst>
              <a:path w="7203813" h="6719975">
                <a:moveTo>
                  <a:pt x="0" y="0"/>
                </a:moveTo>
                <a:lnTo>
                  <a:pt x="7203813" y="0"/>
                </a:lnTo>
                <a:lnTo>
                  <a:pt x="7203813" y="6719975"/>
                </a:lnTo>
                <a:lnTo>
                  <a:pt x="0" y="6719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8600" y="6490443"/>
            <a:ext cx="1136259" cy="939057"/>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51083" y="1253610"/>
            <a:ext cx="18105539" cy="1076000"/>
          </a:xfrm>
          <a:prstGeom prst="rect">
            <a:avLst/>
          </a:prstGeom>
        </p:spPr>
        <p:txBody>
          <a:bodyPr wrap="square" lIns="0" tIns="0" rIns="0" bIns="0" rtlCol="0" anchor="t">
            <a:spAutoFit/>
          </a:bodyPr>
          <a:lstStyle/>
          <a:p>
            <a:pPr>
              <a:lnSpc>
                <a:spcPts val="10080"/>
              </a:lnSpc>
            </a:pPr>
            <a:r>
              <a:rPr lang="en-US" sz="2800" b="1" dirty="0">
                <a:solidFill>
                  <a:srgbClr val="1327DF"/>
                </a:solidFill>
                <a:latin typeface="Josefin Sans Bold"/>
                <a:ea typeface="Josefin Sans Bold"/>
                <a:cs typeface="Josefin Sans Bold"/>
                <a:sym typeface="Josefin Sans Bold"/>
              </a:rPr>
              <a:t>Q2: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How can the platform prioritize and allocate resources to leads with the highest conversion likelihood?</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6"/>
          <p:cNvSpPr txBox="1"/>
          <p:nvPr/>
        </p:nvSpPr>
        <p:spPr>
          <a:xfrm>
            <a:off x="1397984" y="2760474"/>
            <a:ext cx="16211736" cy="3043782"/>
          </a:xfrm>
          <a:prstGeom prst="rect">
            <a:avLst/>
          </a:prstGeom>
        </p:spPr>
        <p:txBody>
          <a:bodyPr wrap="square" lIns="0" tIns="0" rIns="0" bIns="0" rtlCol="0" anchor="t">
            <a:spAutoFit/>
          </a:bodyPr>
          <a:lstStyle/>
          <a:p>
            <a:pPr marL="342900" lvl="0" indent="-342900">
              <a:lnSpc>
                <a:spcPct val="107000"/>
              </a:lnSpc>
              <a:spcAft>
                <a:spcPts val="800"/>
              </a:spcAft>
              <a:buFont typeface="+mj-lt"/>
              <a:buAutoNum type="arabicPeriod"/>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Refine Lead Scoring System</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Build a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lead scoring model</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that assigns higher scores to leads with more than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500 seconds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spent on the site and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multiple visits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(e.g., 5 or more).</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Leads with no or minimal engagement should be deprioritized for sales follow-up but can be targeted with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retargeting ads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or drip email campaigns to re-engage them.</a:t>
            </a:r>
          </a:p>
          <a:p>
            <a:endParaRPr lang="en-IN" sz="2800" dirty="0">
              <a:effectLst/>
            </a:endParaRPr>
          </a:p>
        </p:txBody>
      </p:sp>
      <p:sp>
        <p:nvSpPr>
          <p:cNvPr id="7" name="TextBox 7"/>
          <p:cNvSpPr txBox="1"/>
          <p:nvPr/>
        </p:nvSpPr>
        <p:spPr>
          <a:xfrm>
            <a:off x="1338943" y="5733023"/>
            <a:ext cx="10395857" cy="3156057"/>
          </a:xfrm>
          <a:prstGeom prst="rect">
            <a:avLst/>
          </a:prstGeom>
        </p:spPr>
        <p:txBody>
          <a:bodyPr wrap="square" lIns="0" tIns="0" rIns="0" bIns="0" rtlCol="0" anchor="t">
            <a:spAutoFit/>
          </a:bodyPr>
          <a:lstStyle/>
          <a:p>
            <a:pPr lvl="0">
              <a:lnSpc>
                <a:spcPct val="107000"/>
              </a:lnSpc>
              <a:spcAft>
                <a:spcPts val="800"/>
              </a:spcAft>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2. Segment and Target Based on </a:t>
            </a:r>
            <a:r>
              <a:rPr lang="en-IN" sz="2800" b="1"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Segment leads into buckets based on their time spent and visits. For example:</a:t>
            </a:r>
          </a:p>
          <a:p>
            <a:pPr marL="1143000" lvl="2" indent="-228600">
              <a:lnSpc>
                <a:spcPct val="107000"/>
              </a:lnSpc>
              <a:spcAft>
                <a:spcPts val="800"/>
              </a:spcAft>
              <a:buSzPts val="1000"/>
              <a:buFont typeface="Wingdings" panose="05000000000000000000" pitchFamily="2" charset="2"/>
              <a:buChar char=""/>
              <a:tabLst>
                <a:tab pos="13716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Highly Engaged</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More than 500 seconds, 5+ visits.</a:t>
            </a:r>
          </a:p>
          <a:p>
            <a:pPr marL="1143000" lvl="2" indent="-228600">
              <a:lnSpc>
                <a:spcPct val="107000"/>
              </a:lnSpc>
              <a:spcAft>
                <a:spcPts val="800"/>
              </a:spcAft>
              <a:buSzPts val="1000"/>
              <a:buFont typeface="Wingdings" panose="05000000000000000000" pitchFamily="2" charset="2"/>
              <a:buChar char=""/>
              <a:tabLst>
                <a:tab pos="13716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Moderately Engaged</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250-500 seconds, 2-5 visits.</a:t>
            </a:r>
          </a:p>
          <a:p>
            <a:pPr marL="1143000" lvl="2" indent="-228600">
              <a:lnSpc>
                <a:spcPct val="107000"/>
              </a:lnSpc>
              <a:spcAft>
                <a:spcPts val="800"/>
              </a:spcAft>
              <a:buSzPts val="1000"/>
              <a:buFont typeface="Wingdings" panose="05000000000000000000" pitchFamily="2" charset="2"/>
              <a:buChar char=""/>
              <a:tabLst>
                <a:tab pos="13716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Low Engagement</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Less than 250 seconds, 1-2 visits.</a:t>
            </a:r>
          </a:p>
        </p:txBody>
      </p:sp>
      <p:grpSp>
        <p:nvGrpSpPr>
          <p:cNvPr id="9" name="Group 9"/>
          <p:cNvGrpSpPr>
            <a:grpSpLocks noChangeAspect="1"/>
          </p:cNvGrpSpPr>
          <p:nvPr/>
        </p:nvGrpSpPr>
        <p:grpSpPr>
          <a:xfrm rot="-435783">
            <a:off x="15803291"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21</a:t>
            </a:r>
          </a:p>
        </p:txBody>
      </p:sp>
      <p:sp>
        <p:nvSpPr>
          <p:cNvPr id="18" name="Freeform 3">
            <a:extLst>
              <a:ext uri="{FF2B5EF4-FFF2-40B4-BE49-F238E27FC236}">
                <a16:creationId xmlns:a16="http://schemas.microsoft.com/office/drawing/2014/main" id="{A164F8DC-98EA-4F57-4121-179DF21DA789}"/>
              </a:ext>
            </a:extLst>
          </p:cNvPr>
          <p:cNvSpPr/>
          <p:nvPr/>
        </p:nvSpPr>
        <p:spPr>
          <a:xfrm>
            <a:off x="235341" y="3162300"/>
            <a:ext cx="1136259" cy="1136259"/>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168518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15800" y="4350696"/>
            <a:ext cx="7264973" cy="5745804"/>
          </a:xfrm>
          <a:custGeom>
            <a:avLst/>
            <a:gdLst/>
            <a:ahLst/>
            <a:cxnLst/>
            <a:rect l="l" t="t" r="r" b="b"/>
            <a:pathLst>
              <a:path w="7203813" h="6719975">
                <a:moveTo>
                  <a:pt x="0" y="0"/>
                </a:moveTo>
                <a:lnTo>
                  <a:pt x="7203813" y="0"/>
                </a:lnTo>
                <a:lnTo>
                  <a:pt x="7203813" y="6719975"/>
                </a:lnTo>
                <a:lnTo>
                  <a:pt x="0" y="6719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1541" y="7328643"/>
            <a:ext cx="1136259" cy="939057"/>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51083" y="1253610"/>
            <a:ext cx="18105539" cy="1090940"/>
          </a:xfrm>
          <a:prstGeom prst="rect">
            <a:avLst/>
          </a:prstGeom>
        </p:spPr>
        <p:txBody>
          <a:bodyPr wrap="square" lIns="0" tIns="0" rIns="0" bIns="0" rtlCol="0" anchor="t">
            <a:spAutoFit/>
          </a:bodyPr>
          <a:lstStyle/>
          <a:p>
            <a:pPr>
              <a:lnSpc>
                <a:spcPts val="10080"/>
              </a:lnSpc>
            </a:pPr>
            <a:r>
              <a:rPr lang="en-US" sz="3200" b="1" dirty="0">
                <a:solidFill>
                  <a:srgbClr val="1327DF"/>
                </a:solidFill>
                <a:latin typeface="Josefin Sans Bold"/>
                <a:ea typeface="Josefin Sans Bold"/>
                <a:cs typeface="Josefin Sans Bold"/>
                <a:sym typeface="Josefin Sans Bold"/>
              </a:rPr>
              <a:t>Q3: </a:t>
            </a: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Marketing and Sales Strategies</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6" name="TextBox 6"/>
          <p:cNvSpPr txBox="1"/>
          <p:nvPr/>
        </p:nvSpPr>
        <p:spPr>
          <a:xfrm>
            <a:off x="1397984" y="2760474"/>
            <a:ext cx="11055273" cy="4273670"/>
          </a:xfrm>
          <a:prstGeom prst="rect">
            <a:avLst/>
          </a:prstGeom>
        </p:spPr>
        <p:txBody>
          <a:bodyPr wrap="square" lIns="0" tIns="0" rIns="0" bIns="0" rtlCol="0" anchor="t">
            <a:spAutoFit/>
          </a:bodyPr>
          <a:lstStyle/>
          <a:p>
            <a:endParaRPr lang="en-IN" sz="2800"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b="1" kern="100" dirty="0">
                <a:effectLst/>
                <a:ea typeface="Calibri" panose="020F0502020204030204" pitchFamily="34" charset="0"/>
                <a:cs typeface="Times New Roman" panose="02020603050405020304" pitchFamily="18" charset="0"/>
              </a:rPr>
              <a:t>Targeted Content Marketing</a:t>
            </a:r>
            <a:r>
              <a:rPr lang="en-IN" sz="2800" kern="100" dirty="0">
                <a:effectLst/>
                <a:ea typeface="Calibri" panose="020F0502020204030204" pitchFamily="34" charset="0"/>
                <a:cs typeface="Times New Roman" panose="02020603050405020304" pitchFamily="18" charset="0"/>
              </a:rPr>
              <a:t>: Customize content for highly engaged leads. For example, personalized email campaigns or retargeting ads based on pages visited can increase the chances of conversion.</a:t>
            </a:r>
          </a:p>
          <a:p>
            <a:endParaRPr lang="en-IN" sz="2800"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b="1" kern="100" dirty="0">
                <a:effectLst/>
                <a:ea typeface="Calibri" panose="020F0502020204030204" pitchFamily="34" charset="0"/>
                <a:cs typeface="Times New Roman" panose="02020603050405020304" pitchFamily="18" charset="0"/>
              </a:rPr>
              <a:t>Tailored Offers for High Engagement</a:t>
            </a:r>
            <a:r>
              <a:rPr lang="en-IN" sz="2800" kern="100" dirty="0">
                <a:effectLst/>
                <a:ea typeface="Calibri" panose="020F0502020204030204" pitchFamily="34" charset="0"/>
                <a:cs typeface="Times New Roman" panose="02020603050405020304" pitchFamily="18" charset="0"/>
              </a:rPr>
              <a:t>: Offer discounts, personalized learning paths, or exclusive webinars to leads who spend more time on the website or have higher engagement scores.</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2800" kern="100" dirty="0">
              <a:effectLst/>
              <a:ea typeface="Calibri" panose="020F0502020204030204" pitchFamily="34" charset="0"/>
              <a:cs typeface="Times New Roman" panose="02020603050405020304" pitchFamily="18" charset="0"/>
            </a:endParaRPr>
          </a:p>
        </p:txBody>
      </p:sp>
      <p:sp>
        <p:nvSpPr>
          <p:cNvPr id="7" name="TextBox 7"/>
          <p:cNvSpPr txBox="1"/>
          <p:nvPr/>
        </p:nvSpPr>
        <p:spPr>
          <a:xfrm>
            <a:off x="1727691" y="7160476"/>
            <a:ext cx="10395857" cy="2489849"/>
          </a:xfrm>
          <a:prstGeom prst="rect">
            <a:avLst/>
          </a:prstGeom>
        </p:spPr>
        <p:txBody>
          <a:bodyPr wrap="square" lIns="0" tIns="0" rIns="0" bIns="0" rtlCol="0" anchor="t">
            <a:spAutoFit/>
          </a:bodyPr>
          <a:lstStyle/>
          <a:p>
            <a:pPr marL="342900" lvl="0" indent="-342900">
              <a:lnSpc>
                <a:spcPct val="107000"/>
              </a:lnSpc>
              <a:spcAft>
                <a:spcPts val="800"/>
              </a:spcAft>
              <a:buFont typeface="+mj-lt"/>
              <a:buAutoNum type="arabicPeriod"/>
              <a:tabLst>
                <a:tab pos="457200" algn="l"/>
              </a:tabLst>
            </a:pP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Optimize Marketing for Conversions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Focus on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retargeting campaigns</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for leads that spend significant time on your site but haven’t yet converted.</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Implement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A/B testing</a:t>
            </a: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 on landing pages or content that high-engagement users interact with to further optimize for conversion.</a:t>
            </a:r>
          </a:p>
        </p:txBody>
      </p:sp>
      <p:grpSp>
        <p:nvGrpSpPr>
          <p:cNvPr id="9" name="Group 9"/>
          <p:cNvGrpSpPr>
            <a:grpSpLocks noChangeAspect="1"/>
          </p:cNvGrpSpPr>
          <p:nvPr/>
        </p:nvGrpSpPr>
        <p:grpSpPr>
          <a:xfrm rot="-435783">
            <a:off x="15803291"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22</a:t>
            </a:r>
          </a:p>
        </p:txBody>
      </p:sp>
      <p:sp>
        <p:nvSpPr>
          <p:cNvPr id="18" name="Freeform 3">
            <a:extLst>
              <a:ext uri="{FF2B5EF4-FFF2-40B4-BE49-F238E27FC236}">
                <a16:creationId xmlns:a16="http://schemas.microsoft.com/office/drawing/2014/main" id="{A164F8DC-98EA-4F57-4121-179DF21DA789}"/>
              </a:ext>
            </a:extLst>
          </p:cNvPr>
          <p:cNvSpPr/>
          <p:nvPr/>
        </p:nvSpPr>
        <p:spPr>
          <a:xfrm>
            <a:off x="235341" y="3162300"/>
            <a:ext cx="1136259" cy="1136259"/>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322507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15800" y="4350696"/>
            <a:ext cx="7264973" cy="5745804"/>
          </a:xfrm>
          <a:custGeom>
            <a:avLst/>
            <a:gdLst/>
            <a:ahLst/>
            <a:cxnLst/>
            <a:rect l="l" t="t" r="r" b="b"/>
            <a:pathLst>
              <a:path w="7203813" h="6719975">
                <a:moveTo>
                  <a:pt x="0" y="0"/>
                </a:moveTo>
                <a:lnTo>
                  <a:pt x="7203813" y="0"/>
                </a:lnTo>
                <a:lnTo>
                  <a:pt x="7203813" y="6719975"/>
                </a:lnTo>
                <a:lnTo>
                  <a:pt x="0" y="6719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1541" y="7328643"/>
            <a:ext cx="1136259" cy="939057"/>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51083" y="1253610"/>
            <a:ext cx="18105539" cy="1076000"/>
          </a:xfrm>
          <a:prstGeom prst="rect">
            <a:avLst/>
          </a:prstGeom>
        </p:spPr>
        <p:txBody>
          <a:bodyPr wrap="square" lIns="0" tIns="0" rIns="0" bIns="0" rtlCol="0" anchor="t">
            <a:spAutoFit/>
          </a:bodyPr>
          <a:lstStyle/>
          <a:p>
            <a:pPr>
              <a:lnSpc>
                <a:spcPts val="10080"/>
              </a:lnSpc>
            </a:pPr>
            <a:r>
              <a:rPr lang="en-US" sz="2800" b="1" dirty="0">
                <a:solidFill>
                  <a:srgbClr val="1327DF"/>
                </a:solidFill>
                <a:latin typeface="Josefin Sans Bold"/>
                <a:ea typeface="Josefin Sans Bold"/>
                <a:cs typeface="Josefin Sans Bold"/>
                <a:sym typeface="Josefin Sans Bold"/>
              </a:rPr>
              <a:t>Q4: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How can the lead management process be streamlined and made more effective?</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6"/>
          <p:cNvSpPr txBox="1"/>
          <p:nvPr/>
        </p:nvSpPr>
        <p:spPr>
          <a:xfrm>
            <a:off x="1397984" y="2760474"/>
            <a:ext cx="11055273" cy="3206391"/>
          </a:xfrm>
          <a:prstGeom prst="rect">
            <a:avLst/>
          </a:prstGeom>
        </p:spPr>
        <p:txBody>
          <a:bodyPr wrap="square" lIns="0" tIns="0" rIns="0" bIns="0" rtlCol="0" anchor="t">
            <a:spAutoFit/>
          </a:bodyPr>
          <a:lstStyle/>
          <a:p>
            <a:endParaRPr lang="en-IN" sz="3200"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Automated Lead Nurturing</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 Use automated workflows to nurture high-potential leads by sending timely follow-up emails or notifications when leads hit certain engagement thresholds.</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3200" kern="100" dirty="0">
              <a:effectLst/>
              <a:ea typeface="Calibri" panose="020F0502020204030204" pitchFamily="34" charset="0"/>
              <a:cs typeface="Times New Roman" panose="02020603050405020304" pitchFamily="18" charset="0"/>
            </a:endParaRPr>
          </a:p>
        </p:txBody>
      </p:sp>
      <p:sp>
        <p:nvSpPr>
          <p:cNvPr id="7" name="TextBox 7"/>
          <p:cNvSpPr txBox="1"/>
          <p:nvPr/>
        </p:nvSpPr>
        <p:spPr>
          <a:xfrm>
            <a:off x="1371600" y="6509741"/>
            <a:ext cx="10395857" cy="2576859"/>
          </a:xfrm>
          <a:prstGeom prst="rect">
            <a:avLst/>
          </a:prstGeom>
        </p:spPr>
        <p:txBody>
          <a:bodyPr wrap="square" lIns="0" tIns="0" rIns="0" bIns="0" rtlCol="0" anchor="t">
            <a:spAutoFit/>
          </a:bodyPr>
          <a:lstStyle/>
          <a:p>
            <a:endParaRPr lang="en-IN" sz="3200"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Predictive Analytics</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 Incorporate machine learning models to predict lead conversion likelihood based on the interaction data, which can help in better resource allocation and prioritization of high-potential leads.</a:t>
            </a:r>
          </a:p>
        </p:txBody>
      </p:sp>
      <p:grpSp>
        <p:nvGrpSpPr>
          <p:cNvPr id="9" name="Group 9"/>
          <p:cNvGrpSpPr>
            <a:grpSpLocks noChangeAspect="1"/>
          </p:cNvGrpSpPr>
          <p:nvPr/>
        </p:nvGrpSpPr>
        <p:grpSpPr>
          <a:xfrm rot="-435783">
            <a:off x="15803291"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23</a:t>
            </a:r>
          </a:p>
        </p:txBody>
      </p:sp>
      <p:sp>
        <p:nvSpPr>
          <p:cNvPr id="18" name="Freeform 3">
            <a:extLst>
              <a:ext uri="{FF2B5EF4-FFF2-40B4-BE49-F238E27FC236}">
                <a16:creationId xmlns:a16="http://schemas.microsoft.com/office/drawing/2014/main" id="{A164F8DC-98EA-4F57-4121-179DF21DA789}"/>
              </a:ext>
            </a:extLst>
          </p:cNvPr>
          <p:cNvSpPr/>
          <p:nvPr/>
        </p:nvSpPr>
        <p:spPr>
          <a:xfrm>
            <a:off x="235341" y="3162300"/>
            <a:ext cx="1136259" cy="1136259"/>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1235193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15800" y="4350696"/>
            <a:ext cx="7264973" cy="5745804"/>
          </a:xfrm>
          <a:custGeom>
            <a:avLst/>
            <a:gdLst/>
            <a:ahLst/>
            <a:cxnLst/>
            <a:rect l="l" t="t" r="r" b="b"/>
            <a:pathLst>
              <a:path w="7203813" h="6719975">
                <a:moveTo>
                  <a:pt x="0" y="0"/>
                </a:moveTo>
                <a:lnTo>
                  <a:pt x="7203813" y="0"/>
                </a:lnTo>
                <a:lnTo>
                  <a:pt x="7203813" y="6719975"/>
                </a:lnTo>
                <a:lnTo>
                  <a:pt x="0" y="6719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51083" y="1253610"/>
            <a:ext cx="18105539" cy="1076000"/>
          </a:xfrm>
          <a:prstGeom prst="rect">
            <a:avLst/>
          </a:prstGeom>
        </p:spPr>
        <p:txBody>
          <a:bodyPr wrap="square" lIns="0" tIns="0" rIns="0" bIns="0" rtlCol="0" anchor="t">
            <a:spAutoFit/>
          </a:bodyPr>
          <a:lstStyle/>
          <a:p>
            <a:pPr>
              <a:lnSpc>
                <a:spcPts val="10080"/>
              </a:lnSpc>
            </a:pPr>
            <a:r>
              <a:rPr lang="en-US" sz="2800" b="1" dirty="0">
                <a:solidFill>
                  <a:srgbClr val="1327DF"/>
                </a:solidFill>
                <a:latin typeface="Josefin Sans Bold"/>
                <a:ea typeface="Josefin Sans Bold"/>
                <a:cs typeface="Josefin Sans Bold"/>
                <a:sym typeface="Josefin Sans Bold"/>
              </a:rPr>
              <a:t>Q4: </a:t>
            </a:r>
            <a:r>
              <a:rPr lang="en-IN" sz="2800" b="1" kern="100" dirty="0">
                <a:effectLst/>
                <a:latin typeface="Calibri" panose="020F0502020204030204" pitchFamily="34" charset="0"/>
                <a:ea typeface="Calibri" panose="020F0502020204030204" pitchFamily="34" charset="0"/>
                <a:cs typeface="Times New Roman" panose="02020603050405020304" pitchFamily="18" charset="0"/>
              </a:rPr>
              <a:t>How can the lead management process be streamlined and made more effective?</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6"/>
          <p:cNvSpPr txBox="1"/>
          <p:nvPr/>
        </p:nvSpPr>
        <p:spPr>
          <a:xfrm>
            <a:off x="1397984" y="2760474"/>
            <a:ext cx="11055273" cy="4465453"/>
          </a:xfrm>
          <a:prstGeom prst="rect">
            <a:avLst/>
          </a:prstGeom>
        </p:spPr>
        <p:txBody>
          <a:bodyPr wrap="square" lIns="0" tIns="0" rIns="0" bIns="0" rtlCol="0" anchor="t">
            <a:spAutoFit/>
          </a:bodyPr>
          <a:lstStyle/>
          <a:p>
            <a:pPr marL="342900" lvl="0" indent="-342900">
              <a:lnSpc>
                <a:spcPct val="107000"/>
              </a:lnSpc>
              <a:spcAft>
                <a:spcPts val="800"/>
              </a:spcAft>
              <a:buFont typeface="+mj-lt"/>
              <a:buAutoNum type="arabicPeriod"/>
              <a:tabLst>
                <a:tab pos="457200" algn="l"/>
              </a:tabLst>
            </a:pP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Automation in Lead Management</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sz="3200" dirty="0">
              <a:effectLst/>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Set up </a:t>
            </a: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automated triggers</a:t>
            </a: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 for sales teams when a lead surpasses certain engagement thresholds, such as more than 500 seconds or 3 visits.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Automate follow-up emails for leads who have visited more than 5 times but haven't converted yet.</a:t>
            </a:r>
          </a:p>
          <a:p>
            <a:pPr lvl="0">
              <a:lnSpc>
                <a:spcPct val="107000"/>
              </a:lnSpc>
              <a:spcAft>
                <a:spcPts val="800"/>
              </a:spcAft>
              <a:tabLst>
                <a:tab pos="457200" algn="l"/>
              </a:tabLst>
            </a:pP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9"/>
          <p:cNvGrpSpPr>
            <a:grpSpLocks noChangeAspect="1"/>
          </p:cNvGrpSpPr>
          <p:nvPr/>
        </p:nvGrpSpPr>
        <p:grpSpPr>
          <a:xfrm rot="-435783">
            <a:off x="15803291" y="8694570"/>
            <a:ext cx="2190373" cy="2384395"/>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1" name="Group 11"/>
          <p:cNvGrpSpPr>
            <a:grpSpLocks noChangeAspect="1"/>
          </p:cNvGrpSpPr>
          <p:nvPr/>
        </p:nvGrpSpPr>
        <p:grpSpPr>
          <a:xfrm>
            <a:off x="9643046" y="603031"/>
            <a:ext cx="1059323" cy="1059323"/>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7163597" y="9408473"/>
            <a:ext cx="544969" cy="544969"/>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a:grpSpLocks noChangeAspect="1"/>
          </p:cNvGrpSpPr>
          <p:nvPr/>
        </p:nvGrpSpPr>
        <p:grpSpPr>
          <a:xfrm>
            <a:off x="15496511" y="-2073803"/>
            <a:ext cx="4523634" cy="4523634"/>
            <a:chOff x="0" y="0"/>
            <a:chExt cx="1708150" cy="1708150"/>
          </a:xfrm>
        </p:grpSpPr>
        <p:sp>
          <p:nvSpPr>
            <p:cNvPr id="16" name="Freeform 1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7" name="TextBox 17"/>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24</a:t>
            </a:r>
          </a:p>
        </p:txBody>
      </p:sp>
      <p:sp>
        <p:nvSpPr>
          <p:cNvPr id="18" name="Freeform 3">
            <a:extLst>
              <a:ext uri="{FF2B5EF4-FFF2-40B4-BE49-F238E27FC236}">
                <a16:creationId xmlns:a16="http://schemas.microsoft.com/office/drawing/2014/main" id="{A164F8DC-98EA-4F57-4121-179DF21DA789}"/>
              </a:ext>
            </a:extLst>
          </p:cNvPr>
          <p:cNvSpPr/>
          <p:nvPr/>
        </p:nvSpPr>
        <p:spPr>
          <a:xfrm>
            <a:off x="235341" y="3162300"/>
            <a:ext cx="1136259" cy="1136259"/>
          </a:xfrm>
          <a:custGeom>
            <a:avLst/>
            <a:gdLst/>
            <a:ahLst/>
            <a:cxnLst/>
            <a:rect l="l" t="t" r="r" b="b"/>
            <a:pathLst>
              <a:path w="1136259" h="1136259">
                <a:moveTo>
                  <a:pt x="0" y="0"/>
                </a:moveTo>
                <a:lnTo>
                  <a:pt x="1136260" y="0"/>
                </a:lnTo>
                <a:lnTo>
                  <a:pt x="1136260" y="1136260"/>
                </a:lnTo>
                <a:lnTo>
                  <a:pt x="0" y="1136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522870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297126" y="4985237"/>
            <a:ext cx="10043577" cy="1004357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4" name="Group 4"/>
          <p:cNvGrpSpPr>
            <a:grpSpLocks noChangeAspect="1"/>
          </p:cNvGrpSpPr>
          <p:nvPr/>
        </p:nvGrpSpPr>
        <p:grpSpPr>
          <a:xfrm>
            <a:off x="7928893" y="3906491"/>
            <a:ext cx="9330407" cy="5351809"/>
            <a:chOff x="0" y="0"/>
            <a:chExt cx="7981950" cy="4578350"/>
          </a:xfrm>
        </p:grpSpPr>
        <p:sp>
          <p:nvSpPr>
            <p:cNvPr id="5" name="Freeform 5"/>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6" name="Freeform 6"/>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7" name="Freeform 7"/>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8" name="Freeform 8"/>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9" name="Freeform 9"/>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3261" b="-3261"/>
              </a:stretch>
            </a:blipFill>
          </p:spPr>
        </p:sp>
      </p:grpSp>
      <p:grpSp>
        <p:nvGrpSpPr>
          <p:cNvPr id="10" name="Group 10"/>
          <p:cNvGrpSpPr>
            <a:grpSpLocks noChangeAspect="1"/>
          </p:cNvGrpSpPr>
          <p:nvPr/>
        </p:nvGrpSpPr>
        <p:grpSpPr>
          <a:xfrm>
            <a:off x="15496511" y="-2073803"/>
            <a:ext cx="4523634" cy="4523634"/>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2" name="TextBox 12"/>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25</a:t>
            </a:r>
          </a:p>
        </p:txBody>
      </p:sp>
      <p:sp>
        <p:nvSpPr>
          <p:cNvPr id="13" name="TextBox 13"/>
          <p:cNvSpPr txBox="1"/>
          <p:nvPr/>
        </p:nvSpPr>
        <p:spPr>
          <a:xfrm>
            <a:off x="3384405" y="4400806"/>
            <a:ext cx="7212940" cy="1248419"/>
          </a:xfrm>
          <a:prstGeom prst="rect">
            <a:avLst/>
          </a:prstGeom>
        </p:spPr>
        <p:txBody>
          <a:bodyPr lIns="0" tIns="0" rIns="0" bIns="0" rtlCol="0" anchor="t">
            <a:spAutoFit/>
          </a:bodyPr>
          <a:lstStyle/>
          <a:p>
            <a:pPr marL="0" lvl="0" indent="0" algn="l">
              <a:lnSpc>
                <a:spcPts val="10080"/>
              </a:lnSpc>
              <a:spcBef>
                <a:spcPct val="0"/>
              </a:spcBef>
            </a:pPr>
            <a:r>
              <a:rPr lang="en-US" sz="7200" b="1" dirty="0">
                <a:solidFill>
                  <a:srgbClr val="1327DF"/>
                </a:solidFill>
                <a:latin typeface="Josefin Sans Bold"/>
                <a:ea typeface="Josefin Sans Bold"/>
                <a:cs typeface="Josefin Sans Bold"/>
                <a:sym typeface="Josefin Sans Bold"/>
              </a:rPr>
              <a:t>Q &amp; A</a:t>
            </a:r>
          </a:p>
        </p:txBody>
      </p:sp>
      <p:grpSp>
        <p:nvGrpSpPr>
          <p:cNvPr id="15" name="Group 15"/>
          <p:cNvGrpSpPr>
            <a:grpSpLocks noChangeAspect="1"/>
          </p:cNvGrpSpPr>
          <p:nvPr/>
        </p:nvGrpSpPr>
        <p:grpSpPr>
          <a:xfrm rot="9720820">
            <a:off x="384974" y="6474256"/>
            <a:ext cx="4004741" cy="4359478"/>
            <a:chOff x="0" y="0"/>
            <a:chExt cx="2279650" cy="2481580"/>
          </a:xfrm>
        </p:grpSpPr>
        <p:sp>
          <p:nvSpPr>
            <p:cNvPr id="16" name="Freeform 16"/>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7" name="Group 17"/>
          <p:cNvGrpSpPr>
            <a:grpSpLocks noChangeAspect="1"/>
          </p:cNvGrpSpPr>
          <p:nvPr/>
        </p:nvGrpSpPr>
        <p:grpSpPr>
          <a:xfrm>
            <a:off x="7057772" y="6582396"/>
            <a:ext cx="609827" cy="609827"/>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45107" y="0"/>
            <a:ext cx="9442893" cy="10287000"/>
          </a:xfrm>
          <a:custGeom>
            <a:avLst/>
            <a:gdLst/>
            <a:ahLst/>
            <a:cxnLst/>
            <a:rect l="l" t="t" r="r" b="b"/>
            <a:pathLst>
              <a:path w="9442893" h="10287000">
                <a:moveTo>
                  <a:pt x="0" y="0"/>
                </a:moveTo>
                <a:lnTo>
                  <a:pt x="9442893" y="0"/>
                </a:lnTo>
                <a:lnTo>
                  <a:pt x="9442893" y="10287000"/>
                </a:lnTo>
                <a:lnTo>
                  <a:pt x="0" y="10287000"/>
                </a:lnTo>
                <a:lnTo>
                  <a:pt x="0" y="0"/>
                </a:lnTo>
                <a:close/>
              </a:path>
            </a:pathLst>
          </a:custGeom>
          <a:blipFill>
            <a:blip r:embed="rId2"/>
            <a:stretch>
              <a:fillRect r="-63408"/>
            </a:stretch>
          </a:blipFill>
        </p:spPr>
      </p:sp>
      <p:grpSp>
        <p:nvGrpSpPr>
          <p:cNvPr id="3" name="Group 3"/>
          <p:cNvGrpSpPr/>
          <p:nvPr/>
        </p:nvGrpSpPr>
        <p:grpSpPr>
          <a:xfrm>
            <a:off x="3693837" y="1028700"/>
            <a:ext cx="8536286" cy="8229600"/>
            <a:chOff x="0" y="0"/>
            <a:chExt cx="2887583" cy="2783840"/>
          </a:xfrm>
        </p:grpSpPr>
        <p:sp>
          <p:nvSpPr>
            <p:cNvPr id="4" name="Freeform 4"/>
            <p:cNvSpPr/>
            <p:nvPr/>
          </p:nvSpPr>
          <p:spPr>
            <a:xfrm>
              <a:off x="0" y="0"/>
              <a:ext cx="2887583" cy="2783840"/>
            </a:xfrm>
            <a:custGeom>
              <a:avLst/>
              <a:gdLst/>
              <a:ahLst/>
              <a:cxnLst/>
              <a:rect l="l" t="t" r="r" b="b"/>
              <a:pathLst>
                <a:path w="2887583" h="2783840">
                  <a:moveTo>
                    <a:pt x="0" y="0"/>
                  </a:moveTo>
                  <a:lnTo>
                    <a:pt x="2887583" y="0"/>
                  </a:lnTo>
                  <a:lnTo>
                    <a:pt x="2887583" y="2783840"/>
                  </a:lnTo>
                  <a:lnTo>
                    <a:pt x="0" y="2783840"/>
                  </a:lnTo>
                  <a:close/>
                </a:path>
              </a:pathLst>
            </a:custGeom>
            <a:solidFill>
              <a:srgbClr val="1327DF"/>
            </a:solidFill>
          </p:spPr>
        </p:sp>
      </p:grpSp>
      <p:sp>
        <p:nvSpPr>
          <p:cNvPr id="5" name="TextBox 5"/>
          <p:cNvSpPr txBox="1"/>
          <p:nvPr/>
        </p:nvSpPr>
        <p:spPr>
          <a:xfrm>
            <a:off x="4800600" y="4610100"/>
            <a:ext cx="6495149" cy="969496"/>
          </a:xfrm>
          <a:prstGeom prst="rect">
            <a:avLst/>
          </a:prstGeom>
        </p:spPr>
        <p:txBody>
          <a:bodyPr lIns="0" tIns="0" rIns="0" bIns="0" rtlCol="0" anchor="t">
            <a:spAutoFit/>
          </a:bodyPr>
          <a:lstStyle/>
          <a:p>
            <a:pPr algn="l">
              <a:lnSpc>
                <a:spcPts val="7200"/>
              </a:lnSpc>
            </a:pPr>
            <a:r>
              <a:rPr lang="en-US" sz="7200" b="1" dirty="0">
                <a:solidFill>
                  <a:srgbClr val="FFFFFF"/>
                </a:solidFill>
                <a:latin typeface="Josefin Sans Bold"/>
                <a:ea typeface="Josefin Sans Bold"/>
                <a:cs typeface="Josefin Sans Bold"/>
                <a:sym typeface="Josefin Sans Bold"/>
              </a:rPr>
              <a:t>THANK YOU!</a:t>
            </a:r>
          </a:p>
        </p:txBody>
      </p:sp>
      <p:grpSp>
        <p:nvGrpSpPr>
          <p:cNvPr id="12" name="Group 12"/>
          <p:cNvGrpSpPr>
            <a:grpSpLocks noChangeAspect="1"/>
          </p:cNvGrpSpPr>
          <p:nvPr/>
        </p:nvGrpSpPr>
        <p:grpSpPr>
          <a:xfrm rot="9720820">
            <a:off x="1226931" y="-387233"/>
            <a:ext cx="1380088" cy="1502335"/>
            <a:chOff x="0" y="0"/>
            <a:chExt cx="2279650" cy="2481580"/>
          </a:xfrm>
        </p:grpSpPr>
        <p:sp>
          <p:nvSpPr>
            <p:cNvPr id="13" name="Freeform 13"/>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14" name="Group 14"/>
          <p:cNvGrpSpPr>
            <a:grpSpLocks noChangeAspect="1"/>
          </p:cNvGrpSpPr>
          <p:nvPr/>
        </p:nvGrpSpPr>
        <p:grpSpPr>
          <a:xfrm>
            <a:off x="-597739" y="8877300"/>
            <a:ext cx="2221888" cy="2221888"/>
            <a:chOff x="0" y="0"/>
            <a:chExt cx="1708150" cy="1708150"/>
          </a:xfrm>
        </p:grpSpPr>
        <p:sp>
          <p:nvSpPr>
            <p:cNvPr id="15" name="Freeform 1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6" name="Group 16"/>
          <p:cNvGrpSpPr>
            <a:grpSpLocks noChangeAspect="1"/>
          </p:cNvGrpSpPr>
          <p:nvPr/>
        </p:nvGrpSpPr>
        <p:grpSpPr>
          <a:xfrm>
            <a:off x="1916975" y="4838586"/>
            <a:ext cx="609827" cy="609827"/>
            <a:chOff x="0" y="0"/>
            <a:chExt cx="1708150" cy="1708150"/>
          </a:xfrm>
        </p:grpSpPr>
        <p:sp>
          <p:nvSpPr>
            <p:cNvPr id="17" name="Freeform 1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691002" y="3297278"/>
            <a:ext cx="6730691" cy="1230630"/>
          </a:xfrm>
          <a:prstGeom prst="rect">
            <a:avLst/>
          </a:prstGeom>
        </p:spPr>
        <p:txBody>
          <a:bodyPr lIns="0" tIns="0" rIns="0" bIns="0" rtlCol="0" anchor="t">
            <a:spAutoFit/>
          </a:bodyPr>
          <a:lstStyle/>
          <a:p>
            <a:pPr algn="l">
              <a:lnSpc>
                <a:spcPts val="10080"/>
              </a:lnSpc>
            </a:pPr>
            <a:r>
              <a:rPr lang="en-US" sz="7200" b="1">
                <a:solidFill>
                  <a:srgbClr val="1327DF"/>
                </a:solidFill>
                <a:latin typeface="Josefin Sans Bold"/>
                <a:ea typeface="Josefin Sans Bold"/>
                <a:cs typeface="Josefin Sans Bold"/>
                <a:sym typeface="Josefin Sans Bold"/>
              </a:rPr>
              <a:t>VISION</a:t>
            </a:r>
          </a:p>
        </p:txBody>
      </p:sp>
      <p:sp>
        <p:nvSpPr>
          <p:cNvPr id="3" name="TextBox 3"/>
          <p:cNvSpPr txBox="1"/>
          <p:nvPr/>
        </p:nvSpPr>
        <p:spPr>
          <a:xfrm>
            <a:off x="8691002" y="4714598"/>
            <a:ext cx="7486836" cy="968855"/>
          </a:xfrm>
          <a:prstGeom prst="rect">
            <a:avLst/>
          </a:prstGeom>
        </p:spPr>
        <p:txBody>
          <a:bodyPr lIns="0" tIns="0" rIns="0" bIns="0" rtlCol="0" anchor="t">
            <a:spAutoFit/>
          </a:bodyPr>
          <a:lstStyle/>
          <a:p>
            <a:pPr algn="l">
              <a:lnSpc>
                <a:spcPts val="3920"/>
              </a:lnSpc>
            </a:pPr>
            <a:r>
              <a:rPr lang="en-US" sz="2800" dirty="0">
                <a:solidFill>
                  <a:srgbClr val="323A44"/>
                </a:solidFill>
                <a:latin typeface="Source Sans Pro"/>
                <a:ea typeface="Source Sans Pro"/>
                <a:cs typeface="Source Sans Pro"/>
                <a:sym typeface="Source Sans Pro"/>
              </a:rPr>
              <a:t>As a Analyst, need to give suggestions &amp; recommendations</a:t>
            </a:r>
          </a:p>
        </p:txBody>
      </p:sp>
      <p:grpSp>
        <p:nvGrpSpPr>
          <p:cNvPr id="4" name="Group 4"/>
          <p:cNvGrpSpPr>
            <a:grpSpLocks noChangeAspect="1"/>
          </p:cNvGrpSpPr>
          <p:nvPr/>
        </p:nvGrpSpPr>
        <p:grpSpPr>
          <a:xfrm>
            <a:off x="-6669021" y="-740275"/>
            <a:ext cx="16775266" cy="14527380"/>
            <a:chOff x="0" y="0"/>
            <a:chExt cx="6350000" cy="5499100"/>
          </a:xfrm>
        </p:grpSpPr>
        <p:sp>
          <p:nvSpPr>
            <p:cNvPr id="5" name="Freeform 5"/>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stretch>
                <a:fillRect r="-29818"/>
              </a:stretch>
            </a:blipFill>
          </p:spPr>
        </p:sp>
      </p:grpSp>
      <p:sp>
        <p:nvSpPr>
          <p:cNvPr id="6" name="Freeform 6"/>
          <p:cNvSpPr/>
          <p:nvPr/>
        </p:nvSpPr>
        <p:spPr>
          <a:xfrm>
            <a:off x="8704885" y="6837462"/>
            <a:ext cx="1289831" cy="1323521"/>
          </a:xfrm>
          <a:custGeom>
            <a:avLst/>
            <a:gdLst/>
            <a:ahLst/>
            <a:cxnLst/>
            <a:rect l="l" t="t" r="r" b="b"/>
            <a:pathLst>
              <a:path w="1289831" h="1323521">
                <a:moveTo>
                  <a:pt x="0" y="0"/>
                </a:moveTo>
                <a:lnTo>
                  <a:pt x="1289831" y="0"/>
                </a:lnTo>
                <a:lnTo>
                  <a:pt x="1289831" y="1323521"/>
                </a:lnTo>
                <a:lnTo>
                  <a:pt x="0" y="13235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446547" y="7062977"/>
            <a:ext cx="6149597" cy="824865"/>
          </a:xfrm>
          <a:prstGeom prst="rect">
            <a:avLst/>
          </a:prstGeom>
        </p:spPr>
        <p:txBody>
          <a:bodyPr lIns="0" tIns="0" rIns="0" bIns="0" rtlCol="0" anchor="t">
            <a:spAutoFit/>
          </a:bodyPr>
          <a:lstStyle/>
          <a:p>
            <a:pPr algn="l">
              <a:lnSpc>
                <a:spcPts val="3359"/>
              </a:lnSpc>
            </a:pPr>
            <a:r>
              <a:rPr lang="en-US" sz="2400">
                <a:solidFill>
                  <a:srgbClr val="323A44"/>
                </a:solidFill>
                <a:latin typeface="Source Sans Pro"/>
                <a:ea typeface="Source Sans Pro"/>
                <a:cs typeface="Source Sans Pro"/>
                <a:sym typeface="Source Sans Pro"/>
              </a:rPr>
              <a:t>Presentations are tools that can be used as lectures, speeches, reports, and more.</a:t>
            </a:r>
          </a:p>
        </p:txBody>
      </p:sp>
      <p:grpSp>
        <p:nvGrpSpPr>
          <p:cNvPr id="8" name="Group 8"/>
          <p:cNvGrpSpPr>
            <a:grpSpLocks noChangeAspect="1"/>
          </p:cNvGrpSpPr>
          <p:nvPr/>
        </p:nvGrpSpPr>
        <p:grpSpPr>
          <a:xfrm>
            <a:off x="15496511" y="-2073803"/>
            <a:ext cx="4523634" cy="452363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02</a:t>
            </a:r>
          </a:p>
        </p:txBody>
      </p:sp>
      <p:grpSp>
        <p:nvGrpSpPr>
          <p:cNvPr id="11" name="Group 11"/>
          <p:cNvGrpSpPr>
            <a:grpSpLocks noChangeAspect="1"/>
          </p:cNvGrpSpPr>
          <p:nvPr/>
        </p:nvGrpSpPr>
        <p:grpSpPr>
          <a:xfrm>
            <a:off x="13516481" y="1593097"/>
            <a:ext cx="1652286" cy="1652286"/>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3" name="Group 13"/>
          <p:cNvGrpSpPr>
            <a:grpSpLocks noChangeAspect="1"/>
          </p:cNvGrpSpPr>
          <p:nvPr/>
        </p:nvGrpSpPr>
        <p:grpSpPr>
          <a:xfrm>
            <a:off x="17758328" y="9889224"/>
            <a:ext cx="795552" cy="795552"/>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a:grpSpLocks noChangeAspect="1"/>
          </p:cNvGrpSpPr>
          <p:nvPr/>
        </p:nvGrpSpPr>
        <p:grpSpPr>
          <a:xfrm rot="9860274">
            <a:off x="4427799" y="6085783"/>
            <a:ext cx="2381495" cy="2592447"/>
            <a:chOff x="0" y="0"/>
            <a:chExt cx="2279650" cy="2481580"/>
          </a:xfrm>
        </p:grpSpPr>
        <p:sp>
          <p:nvSpPr>
            <p:cNvPr id="16" name="Freeform 16"/>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grpSp>
        <p:nvGrpSpPr>
          <p:cNvPr id="4" name="Group 4"/>
          <p:cNvGrpSpPr>
            <a:grpSpLocks noChangeAspect="1"/>
          </p:cNvGrpSpPr>
          <p:nvPr/>
        </p:nvGrpSpPr>
        <p:grpSpPr>
          <a:xfrm rot="4777967">
            <a:off x="10384953" y="832767"/>
            <a:ext cx="8336513" cy="9074956"/>
            <a:chOff x="0" y="0"/>
            <a:chExt cx="2279650" cy="2481580"/>
          </a:xfrm>
        </p:grpSpPr>
        <p:sp>
          <p:nvSpPr>
            <p:cNvPr id="5" name="Freeform 5"/>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6" name="Group 6"/>
          <p:cNvGrpSpPr>
            <a:grpSpLocks noChangeAspect="1"/>
          </p:cNvGrpSpPr>
          <p:nvPr/>
        </p:nvGrpSpPr>
        <p:grpSpPr>
          <a:xfrm>
            <a:off x="7033721" y="-554037"/>
            <a:ext cx="3693016" cy="3693016"/>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8" name="Group 8"/>
          <p:cNvGrpSpPr>
            <a:grpSpLocks noChangeAspect="1"/>
          </p:cNvGrpSpPr>
          <p:nvPr/>
        </p:nvGrpSpPr>
        <p:grpSpPr>
          <a:xfrm>
            <a:off x="3154321" y="7799412"/>
            <a:ext cx="980192" cy="980192"/>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10" name="TextBox 10"/>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03</a:t>
            </a:r>
          </a:p>
        </p:txBody>
      </p:sp>
      <p:sp>
        <p:nvSpPr>
          <p:cNvPr id="11" name="TextBox 11"/>
          <p:cNvSpPr txBox="1"/>
          <p:nvPr/>
        </p:nvSpPr>
        <p:spPr>
          <a:xfrm>
            <a:off x="1542864" y="3972560"/>
            <a:ext cx="7601136" cy="1442085"/>
          </a:xfrm>
          <a:prstGeom prst="rect">
            <a:avLst/>
          </a:prstGeom>
        </p:spPr>
        <p:txBody>
          <a:bodyPr lIns="0" tIns="0" rIns="0" bIns="0" rtlCol="0" anchor="t">
            <a:spAutoFit/>
          </a:bodyPr>
          <a:lstStyle/>
          <a:p>
            <a:pPr algn="l">
              <a:lnSpc>
                <a:spcPts val="11760"/>
              </a:lnSpc>
            </a:pPr>
            <a:r>
              <a:rPr lang="en-US" sz="8400" b="1">
                <a:solidFill>
                  <a:srgbClr val="1327DF"/>
                </a:solidFill>
                <a:latin typeface="Josefin Sans Bold"/>
                <a:ea typeface="Josefin Sans Bold"/>
                <a:cs typeface="Josefin Sans Bold"/>
                <a:sym typeface="Josefin Sans Bold"/>
              </a:rPr>
              <a:t>WELCOME</a:t>
            </a:r>
          </a:p>
        </p:txBody>
      </p:sp>
      <p:sp>
        <p:nvSpPr>
          <p:cNvPr id="12" name="TextBox 12"/>
          <p:cNvSpPr txBox="1"/>
          <p:nvPr/>
        </p:nvSpPr>
        <p:spPr>
          <a:xfrm>
            <a:off x="1542864" y="5349875"/>
            <a:ext cx="7601136" cy="1969129"/>
          </a:xfrm>
          <a:prstGeom prst="rect">
            <a:avLst/>
          </a:prstGeom>
        </p:spPr>
        <p:txBody>
          <a:bodyPr lIns="0" tIns="0" rIns="0" bIns="0" rtlCol="0" anchor="t">
            <a:spAutoFit/>
          </a:bodyPr>
          <a:lstStyle/>
          <a:p>
            <a:pPr algn="l">
              <a:lnSpc>
                <a:spcPts val="3920"/>
              </a:lnSpc>
            </a:pPr>
            <a:r>
              <a:rPr lang="en-US" sz="2800" dirty="0">
                <a:solidFill>
                  <a:srgbClr val="323A44"/>
                </a:solidFill>
                <a:latin typeface="Source Sans Pro"/>
                <a:ea typeface="Source Sans Pro"/>
                <a:cs typeface="Source Sans Pro"/>
                <a:sym typeface="Source Sans Pro"/>
              </a:rPr>
              <a:t>Agenda – Introduction – Problem Statement – Data Understanding – Data Cleaning – Data Analysis – Data Visualization – Recommendations - Conclusion </a:t>
            </a:r>
          </a:p>
        </p:txBody>
      </p:sp>
      <p:sp>
        <p:nvSpPr>
          <p:cNvPr id="13" name="TextBox 13"/>
          <p:cNvSpPr txBox="1"/>
          <p:nvPr/>
        </p:nvSpPr>
        <p:spPr>
          <a:xfrm>
            <a:off x="1542864" y="3360420"/>
            <a:ext cx="4251241" cy="774065"/>
          </a:xfrm>
          <a:prstGeom prst="rect">
            <a:avLst/>
          </a:prstGeom>
        </p:spPr>
        <p:txBody>
          <a:bodyPr lIns="0" tIns="0" rIns="0" bIns="0" rtlCol="0" anchor="t">
            <a:spAutoFit/>
          </a:bodyPr>
          <a:lstStyle/>
          <a:p>
            <a:pPr algn="l">
              <a:lnSpc>
                <a:spcPts val="6159"/>
              </a:lnSpc>
            </a:pPr>
            <a:r>
              <a:rPr lang="en-US" sz="4400" b="1">
                <a:solidFill>
                  <a:srgbClr val="051D40"/>
                </a:solidFill>
                <a:latin typeface="Josefin Sans Bold"/>
                <a:ea typeface="Josefin Sans Bold"/>
                <a:cs typeface="Josefin Sans Bold"/>
                <a:sym typeface="Josefin Sans Bold"/>
              </a:rPr>
              <a:t>Hi There....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34221" y="-1933"/>
            <a:ext cx="11880985" cy="10288933"/>
            <a:chOff x="0" y="0"/>
            <a:chExt cx="6350000" cy="5499100"/>
          </a:xfrm>
        </p:grpSpPr>
        <p:sp>
          <p:nvSpPr>
            <p:cNvPr id="3" name="Freeform 3"/>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stretch>
                <a:fillRect l="-66118" r="-7951"/>
              </a:stretch>
            </a:blipFill>
          </p:spPr>
        </p:sp>
      </p:grpSp>
      <p:sp>
        <p:nvSpPr>
          <p:cNvPr id="4" name="TextBox 4"/>
          <p:cNvSpPr txBox="1"/>
          <p:nvPr/>
        </p:nvSpPr>
        <p:spPr>
          <a:xfrm>
            <a:off x="1542864" y="3225800"/>
            <a:ext cx="11109293" cy="1248419"/>
          </a:xfrm>
          <a:prstGeom prst="rect">
            <a:avLst/>
          </a:prstGeom>
        </p:spPr>
        <p:txBody>
          <a:bodyPr lIns="0" tIns="0" rIns="0" bIns="0" rtlCol="0" anchor="t">
            <a:spAutoFit/>
          </a:bodyPr>
          <a:lstStyle/>
          <a:p>
            <a:pPr algn="l">
              <a:lnSpc>
                <a:spcPts val="10080"/>
              </a:lnSpc>
            </a:pPr>
            <a:r>
              <a:rPr lang="en-US" sz="7200" b="1" dirty="0">
                <a:solidFill>
                  <a:srgbClr val="1327DF"/>
                </a:solidFill>
                <a:latin typeface="Josefin Sans Bold"/>
                <a:ea typeface="Josefin Sans Bold"/>
                <a:cs typeface="Josefin Sans Bold"/>
                <a:sym typeface="Josefin Sans Bold"/>
              </a:rPr>
              <a:t>Introduction</a:t>
            </a:r>
          </a:p>
        </p:txBody>
      </p:sp>
      <p:sp>
        <p:nvSpPr>
          <p:cNvPr id="5" name="TextBox 5"/>
          <p:cNvSpPr txBox="1"/>
          <p:nvPr/>
        </p:nvSpPr>
        <p:spPr>
          <a:xfrm>
            <a:off x="1052769" y="5627579"/>
            <a:ext cx="9963336" cy="2970300"/>
          </a:xfrm>
          <a:prstGeom prst="rect">
            <a:avLst/>
          </a:prstGeom>
        </p:spPr>
        <p:txBody>
          <a:bodyPr wrap="square" lIns="0" tIns="0" rIns="0" bIns="0" rtlCol="0" anchor="t">
            <a:spAutoFit/>
          </a:bodyPr>
          <a:lstStyle/>
          <a:p>
            <a:pPr algn="l">
              <a:lnSpc>
                <a:spcPts val="3920"/>
              </a:lnSpc>
            </a:pPr>
            <a:r>
              <a:rPr lang="en-US" sz="2800" dirty="0"/>
              <a:t>An </a:t>
            </a:r>
            <a:r>
              <a:rPr lang="en-US" sz="2800" b="1" dirty="0"/>
              <a:t>Edu-Tech company</a:t>
            </a:r>
            <a:r>
              <a:rPr lang="en-US" sz="2800" dirty="0"/>
              <a:t> receives leads from various sources. To improve </a:t>
            </a:r>
            <a:r>
              <a:rPr lang="en-US" sz="2800" b="1" dirty="0"/>
              <a:t>lead conversion strategies</a:t>
            </a:r>
            <a:r>
              <a:rPr lang="en-US" sz="2800" dirty="0"/>
              <a:t>, they have decided to use </a:t>
            </a:r>
            <a:r>
              <a:rPr lang="en-US" sz="2800" b="1" dirty="0"/>
              <a:t>data-driven analysis</a:t>
            </a:r>
            <a:r>
              <a:rPr lang="en-US" sz="2800" dirty="0"/>
              <a:t> to make informed decisions. This approach will help the company optimize resource allocation, prioritize high-potential leads, and enhance conversion rates, ultimately driving better business outcomes.</a:t>
            </a:r>
            <a:endParaRPr lang="en-US" sz="2800" dirty="0">
              <a:solidFill>
                <a:srgbClr val="323A44"/>
              </a:solidFill>
              <a:latin typeface="Source Sans Pro"/>
              <a:ea typeface="Source Sans Pro"/>
              <a:cs typeface="Source Sans Pro"/>
              <a:sym typeface="Source Sans Pro"/>
            </a:endParaRPr>
          </a:p>
        </p:txBody>
      </p:sp>
      <p:grpSp>
        <p:nvGrpSpPr>
          <p:cNvPr id="6" name="Group 6"/>
          <p:cNvGrpSpPr>
            <a:grpSpLocks noChangeAspect="1"/>
          </p:cNvGrpSpPr>
          <p:nvPr/>
        </p:nvGrpSpPr>
        <p:grpSpPr>
          <a:xfrm rot="4080436">
            <a:off x="10958060" y="5506860"/>
            <a:ext cx="2950394" cy="3211738"/>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8" name="Group 8"/>
          <p:cNvGrpSpPr>
            <a:grpSpLocks noChangeAspect="1"/>
          </p:cNvGrpSpPr>
          <p:nvPr/>
        </p:nvGrpSpPr>
        <p:grpSpPr>
          <a:xfrm>
            <a:off x="1052769" y="1028700"/>
            <a:ext cx="980192" cy="980192"/>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4" name="Group 2">
            <a:extLst>
              <a:ext uri="{FF2B5EF4-FFF2-40B4-BE49-F238E27FC236}">
                <a16:creationId xmlns:a16="http://schemas.microsoft.com/office/drawing/2014/main" id="{2075FF7E-A2B4-F0DA-860E-2BBA837597E8}"/>
              </a:ext>
            </a:extLst>
          </p:cNvPr>
          <p:cNvGrpSpPr>
            <a:grpSpLocks noChangeAspect="1"/>
          </p:cNvGrpSpPr>
          <p:nvPr/>
        </p:nvGrpSpPr>
        <p:grpSpPr>
          <a:xfrm>
            <a:off x="15661201" y="-1838785"/>
            <a:ext cx="4523634" cy="4523634"/>
            <a:chOff x="0" y="0"/>
            <a:chExt cx="1708150" cy="1708150"/>
          </a:xfrm>
        </p:grpSpPr>
        <p:sp>
          <p:nvSpPr>
            <p:cNvPr id="15" name="Freeform 3">
              <a:extLst>
                <a:ext uri="{FF2B5EF4-FFF2-40B4-BE49-F238E27FC236}">
                  <a16:creationId xmlns:a16="http://schemas.microsoft.com/office/drawing/2014/main" id="{9D5B5EE9-9267-04D6-B55F-ABF515A916A0}"/>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16" name="TextBox 10">
            <a:extLst>
              <a:ext uri="{FF2B5EF4-FFF2-40B4-BE49-F238E27FC236}">
                <a16:creationId xmlns:a16="http://schemas.microsoft.com/office/drawing/2014/main" id="{A0A8E8E8-5C94-5ED6-1E9F-69E305452AE1}"/>
              </a:ext>
            </a:extLst>
          </p:cNvPr>
          <p:cNvSpPr txBox="1"/>
          <p:nvPr/>
        </p:nvSpPr>
        <p:spPr>
          <a:xfrm>
            <a:off x="16383000" y="1518796"/>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96511" y="-2073803"/>
            <a:ext cx="4523634" cy="452363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4" name="TextBox 4"/>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05</a:t>
            </a:r>
          </a:p>
        </p:txBody>
      </p:sp>
      <p:sp>
        <p:nvSpPr>
          <p:cNvPr id="5" name="TextBox 5"/>
          <p:cNvSpPr txBox="1"/>
          <p:nvPr/>
        </p:nvSpPr>
        <p:spPr>
          <a:xfrm>
            <a:off x="1143000" y="2375427"/>
            <a:ext cx="11109293" cy="1248419"/>
          </a:xfrm>
          <a:prstGeom prst="rect">
            <a:avLst/>
          </a:prstGeom>
        </p:spPr>
        <p:txBody>
          <a:bodyPr lIns="0" tIns="0" rIns="0" bIns="0" rtlCol="0" anchor="t">
            <a:spAutoFit/>
          </a:bodyPr>
          <a:lstStyle/>
          <a:p>
            <a:pPr algn="l">
              <a:lnSpc>
                <a:spcPts val="10080"/>
              </a:lnSpc>
            </a:pPr>
            <a:r>
              <a:rPr lang="en-US" sz="7200" b="1" dirty="0">
                <a:solidFill>
                  <a:srgbClr val="1327DF"/>
                </a:solidFill>
                <a:latin typeface="Josefin Sans Bold"/>
                <a:ea typeface="Josefin Sans Bold"/>
                <a:cs typeface="Josefin Sans Bold"/>
                <a:sym typeface="Josefin Sans Bold"/>
              </a:rPr>
              <a:t>PROBLEM STATEMENT</a:t>
            </a:r>
          </a:p>
        </p:txBody>
      </p:sp>
      <p:sp>
        <p:nvSpPr>
          <p:cNvPr id="6" name="TextBox 6"/>
          <p:cNvSpPr txBox="1"/>
          <p:nvPr/>
        </p:nvSpPr>
        <p:spPr>
          <a:xfrm>
            <a:off x="1143000" y="3792747"/>
            <a:ext cx="15087784" cy="969753"/>
          </a:xfrm>
          <a:prstGeom prst="rect">
            <a:avLst/>
          </a:prstGeom>
        </p:spPr>
        <p:txBody>
          <a:bodyPr wrap="square" lIns="0" tIns="0" rIns="0" bIns="0" rtlCol="0" anchor="t">
            <a:spAutoFit/>
          </a:bodyPr>
          <a:lstStyle/>
          <a:p>
            <a:pPr algn="just">
              <a:lnSpc>
                <a:spcPts val="3920"/>
              </a:lnSpc>
            </a:pPr>
            <a:r>
              <a:rPr lang="en-US" sz="2800" dirty="0"/>
              <a:t>An online </a:t>
            </a:r>
            <a:r>
              <a:rPr lang="en-US" sz="2800" b="1" dirty="0"/>
              <a:t>Edu-Tech platform</a:t>
            </a:r>
            <a:r>
              <a:rPr lang="en-US" sz="2800" dirty="0"/>
              <a:t> generates leads from various sources. The </a:t>
            </a:r>
            <a:r>
              <a:rPr lang="en-US" sz="2800" b="1" dirty="0"/>
              <a:t>marketing and sales teams</a:t>
            </a:r>
            <a:r>
              <a:rPr lang="en-US" sz="2800" dirty="0"/>
              <a:t> aim to optimize lead conversion rates and enhance the efficiency of their lead management process.</a:t>
            </a:r>
            <a:endParaRPr lang="en-US" sz="2800" dirty="0">
              <a:solidFill>
                <a:srgbClr val="323A44"/>
              </a:solidFill>
              <a:latin typeface="Source Sans Pro"/>
              <a:ea typeface="Source Sans Pro"/>
              <a:cs typeface="Source Sans Pro"/>
              <a:sym typeface="Source Sans Pro"/>
            </a:endParaRPr>
          </a:p>
        </p:txBody>
      </p:sp>
      <p:sp>
        <p:nvSpPr>
          <p:cNvPr id="7" name="TextBox 7"/>
          <p:cNvSpPr txBox="1"/>
          <p:nvPr/>
        </p:nvSpPr>
        <p:spPr>
          <a:xfrm>
            <a:off x="3507854" y="5584751"/>
            <a:ext cx="7212698" cy="1970026"/>
          </a:xfrm>
          <a:prstGeom prst="rect">
            <a:avLst/>
          </a:prstGeom>
        </p:spPr>
        <p:txBody>
          <a:bodyPr wrap="square" lIns="0" tIns="0" rIns="0" bIns="0" rtlCol="0" anchor="t">
            <a:spAutoFit/>
          </a:bodyPr>
          <a:lstStyle/>
          <a:p>
            <a:pPr algn="just">
              <a:lnSpc>
                <a:spcPts val="3920"/>
              </a:lnSpc>
            </a:pPr>
            <a:r>
              <a:rPr lang="en-US" sz="2800" b="1" dirty="0"/>
              <a:t>Optimize Lead Conversion</a:t>
            </a:r>
            <a:r>
              <a:rPr lang="en-US" sz="2800" dirty="0"/>
              <a:t>: The primary goal is to improve the lead conversion rate by identifying which leads are most likely to convert into paying customers.</a:t>
            </a:r>
            <a:endParaRPr lang="en-US" sz="2800" dirty="0">
              <a:solidFill>
                <a:srgbClr val="323A44"/>
              </a:solidFill>
              <a:latin typeface="Source Sans Pro"/>
              <a:ea typeface="Source Sans Pro"/>
              <a:cs typeface="Source Sans Pro"/>
              <a:sym typeface="Source Sans Pro"/>
            </a:endParaRPr>
          </a:p>
        </p:txBody>
      </p:sp>
      <p:sp>
        <p:nvSpPr>
          <p:cNvPr id="8" name="TextBox 8"/>
          <p:cNvSpPr txBox="1"/>
          <p:nvPr/>
        </p:nvSpPr>
        <p:spPr>
          <a:xfrm>
            <a:off x="12990670" y="5554560"/>
            <a:ext cx="5016178" cy="2470163"/>
          </a:xfrm>
          <a:prstGeom prst="rect">
            <a:avLst/>
          </a:prstGeom>
        </p:spPr>
        <p:txBody>
          <a:bodyPr lIns="0" tIns="0" rIns="0" bIns="0" rtlCol="0" anchor="t">
            <a:spAutoFit/>
          </a:bodyPr>
          <a:lstStyle/>
          <a:p>
            <a:pPr algn="just">
              <a:lnSpc>
                <a:spcPts val="3920"/>
              </a:lnSpc>
            </a:pPr>
            <a:r>
              <a:rPr lang="en-US" sz="2800" b="1" dirty="0"/>
              <a:t>Prioritize High-Potential Leads</a:t>
            </a:r>
            <a:r>
              <a:rPr lang="en-US" sz="2800" dirty="0"/>
              <a:t>: Help the marketing and sales teams prioritize leads with the highest conversion potential to focus resources effectively.</a:t>
            </a:r>
            <a:endParaRPr lang="en-US" sz="2800" dirty="0">
              <a:solidFill>
                <a:srgbClr val="323A44"/>
              </a:solidFill>
              <a:latin typeface="Source Sans Pro"/>
              <a:ea typeface="Source Sans Pro"/>
              <a:cs typeface="Source Sans Pro"/>
              <a:sym typeface="Source Sans Pro"/>
            </a:endParaRPr>
          </a:p>
        </p:txBody>
      </p:sp>
      <p:grpSp>
        <p:nvGrpSpPr>
          <p:cNvPr id="9" name="Group 9"/>
          <p:cNvGrpSpPr/>
          <p:nvPr/>
        </p:nvGrpSpPr>
        <p:grpSpPr>
          <a:xfrm>
            <a:off x="1815785" y="5803739"/>
            <a:ext cx="1589200" cy="158920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sp>
        <p:nvSpPr>
          <p:cNvPr id="13" name="TextBox 13"/>
          <p:cNvSpPr txBox="1"/>
          <p:nvPr/>
        </p:nvSpPr>
        <p:spPr>
          <a:xfrm>
            <a:off x="1918654" y="6258614"/>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01</a:t>
            </a:r>
          </a:p>
        </p:txBody>
      </p:sp>
      <p:grpSp>
        <p:nvGrpSpPr>
          <p:cNvPr id="14" name="Group 14"/>
          <p:cNvGrpSpPr/>
          <p:nvPr/>
        </p:nvGrpSpPr>
        <p:grpSpPr>
          <a:xfrm>
            <a:off x="11021535" y="5524500"/>
            <a:ext cx="1589200" cy="158920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16" name="Group 16"/>
          <p:cNvGrpSpPr>
            <a:grpSpLocks noChangeAspect="1"/>
          </p:cNvGrpSpPr>
          <p:nvPr/>
        </p:nvGrpSpPr>
        <p:grpSpPr>
          <a:xfrm>
            <a:off x="10820400" y="5524500"/>
            <a:ext cx="633792" cy="633792"/>
            <a:chOff x="0" y="0"/>
            <a:chExt cx="1708150" cy="1708150"/>
          </a:xfrm>
        </p:grpSpPr>
        <p:sp>
          <p:nvSpPr>
            <p:cNvPr id="17" name="Freeform 1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18" name="TextBox 18"/>
          <p:cNvSpPr txBox="1"/>
          <p:nvPr/>
        </p:nvSpPr>
        <p:spPr>
          <a:xfrm>
            <a:off x="11124404" y="5979375"/>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02</a:t>
            </a:r>
          </a:p>
        </p:txBody>
      </p:sp>
      <p:grpSp>
        <p:nvGrpSpPr>
          <p:cNvPr id="19" name="Group 19"/>
          <p:cNvGrpSpPr>
            <a:grpSpLocks noChangeAspect="1"/>
          </p:cNvGrpSpPr>
          <p:nvPr/>
        </p:nvGrpSpPr>
        <p:grpSpPr>
          <a:xfrm rot="9338460">
            <a:off x="12189622" y="579793"/>
            <a:ext cx="2950394" cy="3211738"/>
            <a:chOff x="0" y="0"/>
            <a:chExt cx="2279650" cy="2481580"/>
          </a:xfrm>
        </p:grpSpPr>
        <p:sp>
          <p:nvSpPr>
            <p:cNvPr id="20" name="Freeform 2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21" name="Group 21"/>
          <p:cNvGrpSpPr>
            <a:grpSpLocks noChangeAspect="1"/>
          </p:cNvGrpSpPr>
          <p:nvPr/>
        </p:nvGrpSpPr>
        <p:grpSpPr>
          <a:xfrm>
            <a:off x="-1143073" y="9001943"/>
            <a:ext cx="2198936" cy="2198936"/>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25" name="Group 11">
            <a:extLst>
              <a:ext uri="{FF2B5EF4-FFF2-40B4-BE49-F238E27FC236}">
                <a16:creationId xmlns:a16="http://schemas.microsoft.com/office/drawing/2014/main" id="{AA9D54E0-098F-EE4F-1149-2D3C7A44F822}"/>
              </a:ext>
            </a:extLst>
          </p:cNvPr>
          <p:cNvGrpSpPr>
            <a:grpSpLocks noChangeAspect="1"/>
          </p:cNvGrpSpPr>
          <p:nvPr/>
        </p:nvGrpSpPr>
        <p:grpSpPr>
          <a:xfrm>
            <a:off x="1767050" y="5956139"/>
            <a:ext cx="633792" cy="633792"/>
            <a:chOff x="0" y="0"/>
            <a:chExt cx="1708150" cy="1708150"/>
          </a:xfrm>
        </p:grpSpPr>
        <p:sp>
          <p:nvSpPr>
            <p:cNvPr id="26" name="Freeform 12">
              <a:extLst>
                <a:ext uri="{FF2B5EF4-FFF2-40B4-BE49-F238E27FC236}">
                  <a16:creationId xmlns:a16="http://schemas.microsoft.com/office/drawing/2014/main" id="{1CE29220-6BF9-232C-CC5F-EC989037E603}"/>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23" name="Group 9">
            <a:extLst>
              <a:ext uri="{FF2B5EF4-FFF2-40B4-BE49-F238E27FC236}">
                <a16:creationId xmlns:a16="http://schemas.microsoft.com/office/drawing/2014/main" id="{37644C3E-7404-DC33-E179-3AE4AB7F1910}"/>
              </a:ext>
            </a:extLst>
          </p:cNvPr>
          <p:cNvGrpSpPr/>
          <p:nvPr/>
        </p:nvGrpSpPr>
        <p:grpSpPr>
          <a:xfrm>
            <a:off x="1968185" y="8042017"/>
            <a:ext cx="1589200" cy="1589200"/>
            <a:chOff x="0" y="0"/>
            <a:chExt cx="6350000" cy="6350000"/>
          </a:xfrm>
        </p:grpSpPr>
        <p:sp>
          <p:nvSpPr>
            <p:cNvPr id="24" name="Freeform 10">
              <a:extLst>
                <a:ext uri="{FF2B5EF4-FFF2-40B4-BE49-F238E27FC236}">
                  <a16:creationId xmlns:a16="http://schemas.microsoft.com/office/drawing/2014/main" id="{B4BFDC9C-1C0D-9483-106F-116C454050C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sp>
        <p:nvSpPr>
          <p:cNvPr id="27" name="TextBox 13">
            <a:extLst>
              <a:ext uri="{FF2B5EF4-FFF2-40B4-BE49-F238E27FC236}">
                <a16:creationId xmlns:a16="http://schemas.microsoft.com/office/drawing/2014/main" id="{20B67FE4-CD06-E615-5EDB-CD73923119BE}"/>
              </a:ext>
            </a:extLst>
          </p:cNvPr>
          <p:cNvSpPr txBox="1"/>
          <p:nvPr/>
        </p:nvSpPr>
        <p:spPr>
          <a:xfrm>
            <a:off x="2071054" y="849689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03</a:t>
            </a:r>
          </a:p>
        </p:txBody>
      </p:sp>
      <p:grpSp>
        <p:nvGrpSpPr>
          <p:cNvPr id="11" name="Group 11"/>
          <p:cNvGrpSpPr>
            <a:grpSpLocks noChangeAspect="1"/>
          </p:cNvGrpSpPr>
          <p:nvPr/>
        </p:nvGrpSpPr>
        <p:grpSpPr>
          <a:xfrm>
            <a:off x="1957008" y="8167308"/>
            <a:ext cx="633792" cy="633792"/>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28" name="Group 14">
            <a:extLst>
              <a:ext uri="{FF2B5EF4-FFF2-40B4-BE49-F238E27FC236}">
                <a16:creationId xmlns:a16="http://schemas.microsoft.com/office/drawing/2014/main" id="{6DE59301-1EFE-7119-0D38-EF230C60807E}"/>
              </a:ext>
            </a:extLst>
          </p:cNvPr>
          <p:cNvGrpSpPr/>
          <p:nvPr/>
        </p:nvGrpSpPr>
        <p:grpSpPr>
          <a:xfrm>
            <a:off x="11060000" y="8006328"/>
            <a:ext cx="1589200" cy="1444727"/>
            <a:chOff x="0" y="0"/>
            <a:chExt cx="6350000" cy="6350000"/>
          </a:xfrm>
        </p:grpSpPr>
        <p:sp>
          <p:nvSpPr>
            <p:cNvPr id="29" name="Freeform 15">
              <a:extLst>
                <a:ext uri="{FF2B5EF4-FFF2-40B4-BE49-F238E27FC236}">
                  <a16:creationId xmlns:a16="http://schemas.microsoft.com/office/drawing/2014/main" id="{C921C8A9-69ED-96F6-D8DF-066FB48F605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30" name="Group 16">
            <a:extLst>
              <a:ext uri="{FF2B5EF4-FFF2-40B4-BE49-F238E27FC236}">
                <a16:creationId xmlns:a16="http://schemas.microsoft.com/office/drawing/2014/main" id="{2602CD06-2D39-E8A0-AFAD-D21F3A1D420D}"/>
              </a:ext>
            </a:extLst>
          </p:cNvPr>
          <p:cNvGrpSpPr>
            <a:grpSpLocks noChangeAspect="1"/>
          </p:cNvGrpSpPr>
          <p:nvPr/>
        </p:nvGrpSpPr>
        <p:grpSpPr>
          <a:xfrm>
            <a:off x="10887674" y="7962900"/>
            <a:ext cx="576175" cy="576175"/>
            <a:chOff x="0" y="0"/>
            <a:chExt cx="1708150" cy="1708150"/>
          </a:xfrm>
        </p:grpSpPr>
        <p:sp>
          <p:nvSpPr>
            <p:cNvPr id="31" name="Freeform 17">
              <a:extLst>
                <a:ext uri="{FF2B5EF4-FFF2-40B4-BE49-F238E27FC236}">
                  <a16:creationId xmlns:a16="http://schemas.microsoft.com/office/drawing/2014/main" id="{7C7EC58B-71E6-19C6-3CC1-97BF05E57EFA}"/>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32" name="TextBox 18">
            <a:extLst>
              <a:ext uri="{FF2B5EF4-FFF2-40B4-BE49-F238E27FC236}">
                <a16:creationId xmlns:a16="http://schemas.microsoft.com/office/drawing/2014/main" id="{42F4D991-A927-E000-1968-A92DE994D553}"/>
              </a:ext>
            </a:extLst>
          </p:cNvPr>
          <p:cNvSpPr txBox="1"/>
          <p:nvPr/>
        </p:nvSpPr>
        <p:spPr>
          <a:xfrm>
            <a:off x="11162869" y="8420716"/>
            <a:ext cx="1402512" cy="692497"/>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04</a:t>
            </a:r>
          </a:p>
        </p:txBody>
      </p:sp>
      <p:sp>
        <p:nvSpPr>
          <p:cNvPr id="33" name="TextBox 7">
            <a:extLst>
              <a:ext uri="{FF2B5EF4-FFF2-40B4-BE49-F238E27FC236}">
                <a16:creationId xmlns:a16="http://schemas.microsoft.com/office/drawing/2014/main" id="{BFCDD41A-0F69-0055-87A9-FDF154A31301}"/>
              </a:ext>
            </a:extLst>
          </p:cNvPr>
          <p:cNvSpPr txBox="1"/>
          <p:nvPr/>
        </p:nvSpPr>
        <p:spPr>
          <a:xfrm>
            <a:off x="3772524" y="8091137"/>
            <a:ext cx="7115150" cy="1970026"/>
          </a:xfrm>
          <a:prstGeom prst="rect">
            <a:avLst/>
          </a:prstGeom>
        </p:spPr>
        <p:txBody>
          <a:bodyPr wrap="square" lIns="0" tIns="0" rIns="0" bIns="0" rtlCol="0" anchor="t">
            <a:spAutoFit/>
          </a:bodyPr>
          <a:lstStyle/>
          <a:p>
            <a:pPr algn="just">
              <a:lnSpc>
                <a:spcPts val="3920"/>
              </a:lnSpc>
            </a:pPr>
            <a:r>
              <a:rPr lang="en-US" sz="2800" b="1" dirty="0"/>
              <a:t>Tailor Marketing Strategies</a:t>
            </a:r>
            <a:r>
              <a:rPr lang="en-US" sz="2800" dirty="0"/>
              <a:t>: Customize marketing and sales strategies based on lead behavior and characteristics for better engagement and conversion.</a:t>
            </a:r>
            <a:endParaRPr lang="en-US" sz="2800" dirty="0">
              <a:solidFill>
                <a:srgbClr val="323A44"/>
              </a:solidFill>
              <a:latin typeface="Source Sans Pro"/>
              <a:ea typeface="Source Sans Pro"/>
              <a:cs typeface="Source Sans Pro"/>
              <a:sym typeface="Source Sans Pro"/>
            </a:endParaRPr>
          </a:p>
        </p:txBody>
      </p:sp>
      <p:sp>
        <p:nvSpPr>
          <p:cNvPr id="35" name="TextBox 8">
            <a:extLst>
              <a:ext uri="{FF2B5EF4-FFF2-40B4-BE49-F238E27FC236}">
                <a16:creationId xmlns:a16="http://schemas.microsoft.com/office/drawing/2014/main" id="{5CB996EA-1648-595F-0226-9D717F1F3276}"/>
              </a:ext>
            </a:extLst>
          </p:cNvPr>
          <p:cNvSpPr txBox="1"/>
          <p:nvPr/>
        </p:nvSpPr>
        <p:spPr>
          <a:xfrm>
            <a:off x="12890822" y="8139917"/>
            <a:ext cx="5112002" cy="2154436"/>
          </a:xfrm>
          <a:prstGeom prst="rect">
            <a:avLst/>
          </a:prstGeom>
        </p:spPr>
        <p:txBody>
          <a:bodyPr wrap="square" lIns="0" tIns="0" rIns="0" bIns="0" rtlCol="0" anchor="t">
            <a:spAutoFit/>
          </a:bodyPr>
          <a:lstStyle/>
          <a:p>
            <a:pPr algn="just"/>
            <a:r>
              <a:rPr lang="en-US" sz="2800" b="1" dirty="0"/>
              <a:t>Data-Driven Decisions</a:t>
            </a:r>
            <a:r>
              <a:rPr lang="en-US" sz="2800" dirty="0"/>
              <a:t>: Use the available dataset to make informed decisions that improve lead management and resource allocation.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24238" y="0"/>
            <a:ext cx="5064291" cy="10287000"/>
          </a:xfrm>
          <a:custGeom>
            <a:avLst/>
            <a:gdLst/>
            <a:ahLst/>
            <a:cxnLst/>
            <a:rect l="l" t="t" r="r" b="b"/>
            <a:pathLst>
              <a:path w="5064291" h="10287000">
                <a:moveTo>
                  <a:pt x="0" y="0"/>
                </a:moveTo>
                <a:lnTo>
                  <a:pt x="5064291" y="0"/>
                </a:lnTo>
                <a:lnTo>
                  <a:pt x="5064291" y="10287000"/>
                </a:lnTo>
                <a:lnTo>
                  <a:pt x="0" y="10287000"/>
                </a:lnTo>
                <a:lnTo>
                  <a:pt x="0" y="0"/>
                </a:lnTo>
                <a:close/>
              </a:path>
            </a:pathLst>
          </a:custGeom>
          <a:blipFill>
            <a:blip r:embed="rId2"/>
            <a:stretch>
              <a:fillRect l="-107294" r="-97398"/>
            </a:stretch>
          </a:blipFill>
        </p:spPr>
      </p:sp>
      <p:grpSp>
        <p:nvGrpSpPr>
          <p:cNvPr id="3" name="Group 3"/>
          <p:cNvGrpSpPr>
            <a:grpSpLocks noChangeAspect="1"/>
          </p:cNvGrpSpPr>
          <p:nvPr/>
        </p:nvGrpSpPr>
        <p:grpSpPr>
          <a:xfrm rot="-1159819">
            <a:off x="1217082" y="-1000227"/>
            <a:ext cx="2705286" cy="2944918"/>
            <a:chOff x="0" y="0"/>
            <a:chExt cx="2279650" cy="2481580"/>
          </a:xfrm>
        </p:grpSpPr>
        <p:sp>
          <p:nvSpPr>
            <p:cNvPr id="4" name="Freeform 4"/>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5" name="Group 5"/>
          <p:cNvGrpSpPr>
            <a:grpSpLocks noChangeAspect="1"/>
          </p:cNvGrpSpPr>
          <p:nvPr/>
        </p:nvGrpSpPr>
        <p:grpSpPr>
          <a:xfrm>
            <a:off x="6356975" y="8790743"/>
            <a:ext cx="914249" cy="914249"/>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7" name="Group 7"/>
          <p:cNvGrpSpPr/>
          <p:nvPr/>
        </p:nvGrpSpPr>
        <p:grpSpPr>
          <a:xfrm>
            <a:off x="14788941" y="2449831"/>
            <a:ext cx="1589200" cy="158920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9" name="Group 9"/>
          <p:cNvGrpSpPr>
            <a:grpSpLocks noChangeAspect="1"/>
          </p:cNvGrpSpPr>
          <p:nvPr/>
        </p:nvGrpSpPr>
        <p:grpSpPr>
          <a:xfrm>
            <a:off x="14587805" y="1992697"/>
            <a:ext cx="633792" cy="633792"/>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1" name="Group 11"/>
          <p:cNvGrpSpPr/>
          <p:nvPr/>
        </p:nvGrpSpPr>
        <p:grpSpPr>
          <a:xfrm>
            <a:off x="14788941" y="4806033"/>
            <a:ext cx="1589200" cy="158920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13" name="Group 13"/>
          <p:cNvGrpSpPr>
            <a:grpSpLocks noChangeAspect="1"/>
          </p:cNvGrpSpPr>
          <p:nvPr/>
        </p:nvGrpSpPr>
        <p:grpSpPr>
          <a:xfrm>
            <a:off x="14587805" y="4806033"/>
            <a:ext cx="633792" cy="633792"/>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p:nvPr/>
        </p:nvGrpSpPr>
        <p:grpSpPr>
          <a:xfrm>
            <a:off x="14788941" y="7162236"/>
            <a:ext cx="1589200" cy="1589200"/>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17" name="Group 17"/>
          <p:cNvGrpSpPr>
            <a:grpSpLocks noChangeAspect="1"/>
          </p:cNvGrpSpPr>
          <p:nvPr/>
        </p:nvGrpSpPr>
        <p:grpSpPr>
          <a:xfrm>
            <a:off x="14587805" y="7162236"/>
            <a:ext cx="633792" cy="633792"/>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19" name="Freeform 19"/>
          <p:cNvSpPr/>
          <p:nvPr/>
        </p:nvSpPr>
        <p:spPr>
          <a:xfrm>
            <a:off x="15293613" y="2828486"/>
            <a:ext cx="812840" cy="812840"/>
          </a:xfrm>
          <a:custGeom>
            <a:avLst/>
            <a:gdLst/>
            <a:ahLst/>
            <a:cxnLst/>
            <a:rect l="l" t="t" r="r" b="b"/>
            <a:pathLst>
              <a:path w="812840" h="812840">
                <a:moveTo>
                  <a:pt x="0" y="0"/>
                </a:moveTo>
                <a:lnTo>
                  <a:pt x="812841" y="0"/>
                </a:lnTo>
                <a:lnTo>
                  <a:pt x="812841" y="812840"/>
                </a:lnTo>
                <a:lnTo>
                  <a:pt x="0" y="812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5284088" y="5180079"/>
            <a:ext cx="751930" cy="804595"/>
          </a:xfrm>
          <a:custGeom>
            <a:avLst/>
            <a:gdLst/>
            <a:ahLst/>
            <a:cxnLst/>
            <a:rect l="l" t="t" r="r" b="b"/>
            <a:pathLst>
              <a:path w="751930" h="804595">
                <a:moveTo>
                  <a:pt x="0" y="0"/>
                </a:moveTo>
                <a:lnTo>
                  <a:pt x="751931" y="0"/>
                </a:lnTo>
                <a:lnTo>
                  <a:pt x="751931" y="804595"/>
                </a:lnTo>
                <a:lnTo>
                  <a:pt x="0" y="8045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1542864" y="4778509"/>
            <a:ext cx="5728360" cy="1969129"/>
          </a:xfrm>
          <a:prstGeom prst="rect">
            <a:avLst/>
          </a:prstGeom>
        </p:spPr>
        <p:txBody>
          <a:bodyPr lIns="0" tIns="0" rIns="0" bIns="0" rtlCol="0" anchor="t">
            <a:spAutoFit/>
          </a:bodyPr>
          <a:lstStyle/>
          <a:p>
            <a:pPr algn="l">
              <a:lnSpc>
                <a:spcPts val="3920"/>
              </a:lnSpc>
            </a:pPr>
            <a:r>
              <a:rPr lang="en-US" sz="2800" dirty="0">
                <a:solidFill>
                  <a:srgbClr val="323A44"/>
                </a:solidFill>
                <a:latin typeface="Source Sans Pro"/>
                <a:ea typeface="Source Sans Pro"/>
                <a:cs typeface="Source Sans Pro"/>
                <a:sym typeface="Source Sans Pro"/>
              </a:rPr>
              <a:t>Before getting into data analysis, got the understanding of data in detail, business requirements, EDA analysis, and recommendations </a:t>
            </a:r>
          </a:p>
        </p:txBody>
      </p:sp>
      <p:sp>
        <p:nvSpPr>
          <p:cNvPr id="22" name="Freeform 22"/>
          <p:cNvSpPr/>
          <p:nvPr/>
        </p:nvSpPr>
        <p:spPr>
          <a:xfrm>
            <a:off x="15353536" y="7523540"/>
            <a:ext cx="632084" cy="879422"/>
          </a:xfrm>
          <a:custGeom>
            <a:avLst/>
            <a:gdLst/>
            <a:ahLst/>
            <a:cxnLst/>
            <a:rect l="l" t="t" r="r" b="b"/>
            <a:pathLst>
              <a:path w="632084" h="879422">
                <a:moveTo>
                  <a:pt x="0" y="0"/>
                </a:moveTo>
                <a:lnTo>
                  <a:pt x="632085" y="0"/>
                </a:lnTo>
                <a:lnTo>
                  <a:pt x="632085" y="879422"/>
                </a:lnTo>
                <a:lnTo>
                  <a:pt x="0" y="879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1142659" y="2083508"/>
            <a:ext cx="7381373" cy="1248419"/>
          </a:xfrm>
          <a:prstGeom prst="rect">
            <a:avLst/>
          </a:prstGeom>
        </p:spPr>
        <p:txBody>
          <a:bodyPr lIns="0" tIns="0" rIns="0" bIns="0" rtlCol="0" anchor="t">
            <a:spAutoFit/>
          </a:bodyPr>
          <a:lstStyle/>
          <a:p>
            <a:pPr algn="l">
              <a:lnSpc>
                <a:spcPts val="10080"/>
              </a:lnSpc>
            </a:pPr>
            <a:r>
              <a:rPr lang="en-US" sz="7200" b="1" dirty="0">
                <a:solidFill>
                  <a:srgbClr val="1327DF"/>
                </a:solidFill>
                <a:latin typeface="Josefin Sans Bold"/>
                <a:ea typeface="Josefin Sans Bold"/>
                <a:cs typeface="Josefin Sans Bold"/>
                <a:sym typeface="Josefin Sans Bold"/>
              </a:rPr>
              <a:t>Data Analysis</a:t>
            </a:r>
          </a:p>
        </p:txBody>
      </p:sp>
      <p:grpSp>
        <p:nvGrpSpPr>
          <p:cNvPr id="24" name="Group 24"/>
          <p:cNvGrpSpPr>
            <a:grpSpLocks noChangeAspect="1"/>
          </p:cNvGrpSpPr>
          <p:nvPr/>
        </p:nvGrpSpPr>
        <p:grpSpPr>
          <a:xfrm>
            <a:off x="15496511" y="-2073803"/>
            <a:ext cx="4523634" cy="4523634"/>
            <a:chOff x="0" y="0"/>
            <a:chExt cx="1708150" cy="1708150"/>
          </a:xfrm>
        </p:grpSpPr>
        <p:sp>
          <p:nvSpPr>
            <p:cNvPr id="25" name="Freeform 2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26" name="TextBox 26"/>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23181" y="297053"/>
            <a:ext cx="11955833" cy="1248419"/>
          </a:xfrm>
          <a:prstGeom prst="rect">
            <a:avLst/>
          </a:prstGeom>
        </p:spPr>
        <p:txBody>
          <a:bodyPr lIns="0" tIns="0" rIns="0" bIns="0" rtlCol="0" anchor="t">
            <a:spAutoFit/>
          </a:bodyPr>
          <a:lstStyle/>
          <a:p>
            <a:pPr algn="ctr">
              <a:lnSpc>
                <a:spcPts val="10080"/>
              </a:lnSpc>
            </a:pPr>
            <a:r>
              <a:rPr lang="en-US" sz="7200" b="1" dirty="0">
                <a:solidFill>
                  <a:srgbClr val="1327DF"/>
                </a:solidFill>
                <a:latin typeface="Josefin Sans Bold"/>
                <a:ea typeface="Josefin Sans Bold"/>
                <a:cs typeface="Josefin Sans Bold"/>
                <a:sym typeface="Josefin Sans Bold"/>
              </a:rPr>
              <a:t>Data Analysis</a:t>
            </a:r>
          </a:p>
        </p:txBody>
      </p:sp>
      <p:grpSp>
        <p:nvGrpSpPr>
          <p:cNvPr id="3" name="Group 3"/>
          <p:cNvGrpSpPr>
            <a:grpSpLocks noChangeAspect="1"/>
          </p:cNvGrpSpPr>
          <p:nvPr/>
        </p:nvGrpSpPr>
        <p:grpSpPr>
          <a:xfrm>
            <a:off x="15496511" y="-2073803"/>
            <a:ext cx="4523634" cy="4523634"/>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5" name="TextBox 5"/>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07</a:t>
            </a:r>
          </a:p>
        </p:txBody>
      </p:sp>
      <p:sp>
        <p:nvSpPr>
          <p:cNvPr id="6" name="TextBox 6"/>
          <p:cNvSpPr txBox="1"/>
          <p:nvPr/>
        </p:nvSpPr>
        <p:spPr>
          <a:xfrm>
            <a:off x="2823181" y="1913097"/>
            <a:ext cx="12272359" cy="976630"/>
          </a:xfrm>
          <a:prstGeom prst="rect">
            <a:avLst/>
          </a:prstGeom>
        </p:spPr>
        <p:txBody>
          <a:bodyPr lIns="0" tIns="0" rIns="0" bIns="0" rtlCol="0" anchor="t">
            <a:spAutoFit/>
          </a:bodyPr>
          <a:lstStyle/>
          <a:p>
            <a:pPr algn="just">
              <a:lnSpc>
                <a:spcPts val="3920"/>
              </a:lnSpc>
            </a:pPr>
            <a:r>
              <a:rPr lang="en-US" sz="2800" dirty="0"/>
              <a:t>A comprehensive analysis was conducted to clean, explore, and visualize the data for actionable insights into lead conversion strategies.</a:t>
            </a:r>
            <a:endParaRPr lang="en-US" sz="2800" dirty="0">
              <a:solidFill>
                <a:srgbClr val="323A44"/>
              </a:solidFill>
              <a:latin typeface="Source Sans Pro"/>
              <a:ea typeface="Source Sans Pro"/>
              <a:cs typeface="Source Sans Pro"/>
              <a:sym typeface="Source Sans Pro"/>
            </a:endParaRPr>
          </a:p>
        </p:txBody>
      </p:sp>
      <p:sp>
        <p:nvSpPr>
          <p:cNvPr id="7" name="TextBox 7"/>
          <p:cNvSpPr txBox="1"/>
          <p:nvPr/>
        </p:nvSpPr>
        <p:spPr>
          <a:xfrm>
            <a:off x="3784920" y="3725760"/>
            <a:ext cx="5359080" cy="1970026"/>
          </a:xfrm>
          <a:prstGeom prst="rect">
            <a:avLst/>
          </a:prstGeom>
        </p:spPr>
        <p:txBody>
          <a:bodyPr wrap="square" lIns="0" tIns="0" rIns="0" bIns="0" rtlCol="0" anchor="t">
            <a:spAutoFit/>
          </a:bodyPr>
          <a:lstStyle/>
          <a:p>
            <a:pPr algn="just">
              <a:lnSpc>
                <a:spcPts val="3920"/>
              </a:lnSpc>
            </a:pPr>
            <a:r>
              <a:rPr lang="en-US" sz="2800" b="1" dirty="0"/>
              <a:t>Understanding Data &amp; Business Requirements</a:t>
            </a:r>
            <a:r>
              <a:rPr lang="en-US" sz="2800" dirty="0"/>
              <a:t>: Analyzed the dataset to align with business objectives, focusing on lead conversion factors.</a:t>
            </a:r>
            <a:endParaRPr lang="en-US" sz="2800" dirty="0">
              <a:solidFill>
                <a:srgbClr val="323A44"/>
              </a:solidFill>
              <a:latin typeface="Source Sans Pro"/>
              <a:ea typeface="Source Sans Pro"/>
              <a:cs typeface="Source Sans Pro"/>
              <a:sym typeface="Source Sans Pro"/>
            </a:endParaRPr>
          </a:p>
        </p:txBody>
      </p:sp>
      <p:sp>
        <p:nvSpPr>
          <p:cNvPr id="8" name="TextBox 8"/>
          <p:cNvSpPr txBox="1"/>
          <p:nvPr/>
        </p:nvSpPr>
        <p:spPr>
          <a:xfrm>
            <a:off x="3784920" y="6968015"/>
            <a:ext cx="5016178" cy="2470163"/>
          </a:xfrm>
          <a:prstGeom prst="rect">
            <a:avLst/>
          </a:prstGeom>
        </p:spPr>
        <p:txBody>
          <a:bodyPr lIns="0" tIns="0" rIns="0" bIns="0" rtlCol="0" anchor="t">
            <a:spAutoFit/>
          </a:bodyPr>
          <a:lstStyle/>
          <a:p>
            <a:pPr algn="just">
              <a:lnSpc>
                <a:spcPts val="3920"/>
              </a:lnSpc>
            </a:pPr>
            <a:r>
              <a:rPr lang="en-US" sz="2800" b="1" dirty="0"/>
              <a:t>Exploratory Data Analysis (EDA)</a:t>
            </a:r>
            <a:r>
              <a:rPr lang="en-US" sz="2800" dirty="0"/>
              <a:t>: Performed statistical analysis to uncover key conversion influencers like lead source and engagement.</a:t>
            </a:r>
            <a:endParaRPr lang="en-US" sz="2800" dirty="0">
              <a:solidFill>
                <a:srgbClr val="323A44"/>
              </a:solidFill>
              <a:latin typeface="Source Sans Pro"/>
              <a:ea typeface="Source Sans Pro"/>
              <a:cs typeface="Source Sans Pro"/>
              <a:sym typeface="Source Sans Pro"/>
            </a:endParaRPr>
          </a:p>
        </p:txBody>
      </p:sp>
      <p:sp>
        <p:nvSpPr>
          <p:cNvPr id="9" name="TextBox 9"/>
          <p:cNvSpPr txBox="1"/>
          <p:nvPr/>
        </p:nvSpPr>
        <p:spPr>
          <a:xfrm>
            <a:off x="11614470" y="3725760"/>
            <a:ext cx="5359080" cy="1970026"/>
          </a:xfrm>
          <a:prstGeom prst="rect">
            <a:avLst/>
          </a:prstGeom>
        </p:spPr>
        <p:txBody>
          <a:bodyPr wrap="square" lIns="0" tIns="0" rIns="0" bIns="0" rtlCol="0" anchor="t">
            <a:spAutoFit/>
          </a:bodyPr>
          <a:lstStyle/>
          <a:p>
            <a:pPr algn="just">
              <a:lnSpc>
                <a:spcPts val="3920"/>
              </a:lnSpc>
            </a:pPr>
            <a:r>
              <a:rPr lang="en-US" sz="2800" b="1" dirty="0"/>
              <a:t>Data Cleaning</a:t>
            </a:r>
            <a:r>
              <a:rPr lang="en-US" sz="2800" dirty="0"/>
              <a:t>: Addressed duplicates, missing values, and standardization to ensure data quality.</a:t>
            </a:r>
            <a:endParaRPr lang="en-US" sz="2800" dirty="0">
              <a:solidFill>
                <a:srgbClr val="323A44"/>
              </a:solidFill>
              <a:latin typeface="Source Sans Pro"/>
              <a:ea typeface="Source Sans Pro"/>
              <a:cs typeface="Source Sans Pro"/>
              <a:sym typeface="Source Sans Pro"/>
            </a:endParaRPr>
          </a:p>
        </p:txBody>
      </p:sp>
      <p:sp>
        <p:nvSpPr>
          <p:cNvPr id="10" name="TextBox 10"/>
          <p:cNvSpPr txBox="1"/>
          <p:nvPr/>
        </p:nvSpPr>
        <p:spPr>
          <a:xfrm>
            <a:off x="11614470" y="6968015"/>
            <a:ext cx="5359080" cy="1970026"/>
          </a:xfrm>
          <a:prstGeom prst="rect">
            <a:avLst/>
          </a:prstGeom>
        </p:spPr>
        <p:txBody>
          <a:bodyPr wrap="square" lIns="0" tIns="0" rIns="0" bIns="0" rtlCol="0" anchor="t">
            <a:spAutoFit/>
          </a:bodyPr>
          <a:lstStyle/>
          <a:p>
            <a:pPr algn="just">
              <a:lnSpc>
                <a:spcPts val="3920"/>
              </a:lnSpc>
            </a:pPr>
            <a:r>
              <a:rPr lang="en-US" sz="2800" b="1" dirty="0"/>
              <a:t>In-depth Analysis &amp; Visualizations</a:t>
            </a:r>
            <a:r>
              <a:rPr lang="en-US" sz="2800" dirty="0"/>
              <a:t>: Developed visual insights to identify trends, aiding targeted marketing and resource allocation.</a:t>
            </a:r>
            <a:endParaRPr lang="en-US" sz="2800" dirty="0">
              <a:solidFill>
                <a:srgbClr val="323A44"/>
              </a:solidFill>
              <a:latin typeface="Source Sans Pro"/>
              <a:ea typeface="Source Sans Pro"/>
              <a:cs typeface="Source Sans Pro"/>
              <a:sym typeface="Source Sans Pro"/>
            </a:endParaRPr>
          </a:p>
        </p:txBody>
      </p:sp>
      <p:grpSp>
        <p:nvGrpSpPr>
          <p:cNvPr id="11" name="Group 11"/>
          <p:cNvGrpSpPr/>
          <p:nvPr/>
        </p:nvGrpSpPr>
        <p:grpSpPr>
          <a:xfrm>
            <a:off x="1815785" y="3695700"/>
            <a:ext cx="1697836" cy="158920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13" name="Group 13"/>
          <p:cNvGrpSpPr>
            <a:grpSpLocks noChangeAspect="1"/>
          </p:cNvGrpSpPr>
          <p:nvPr/>
        </p:nvGrpSpPr>
        <p:grpSpPr>
          <a:xfrm>
            <a:off x="1614650" y="3695700"/>
            <a:ext cx="677118" cy="633792"/>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5" name="Group 15"/>
          <p:cNvGrpSpPr/>
          <p:nvPr/>
        </p:nvGrpSpPr>
        <p:grpSpPr>
          <a:xfrm>
            <a:off x="1815785" y="6937955"/>
            <a:ext cx="1589200" cy="1589200"/>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17" name="Group 17"/>
          <p:cNvGrpSpPr>
            <a:grpSpLocks noChangeAspect="1"/>
          </p:cNvGrpSpPr>
          <p:nvPr/>
        </p:nvGrpSpPr>
        <p:grpSpPr>
          <a:xfrm>
            <a:off x="1614650" y="6937955"/>
            <a:ext cx="633792" cy="633792"/>
            <a:chOff x="0" y="0"/>
            <a:chExt cx="1708150" cy="1708150"/>
          </a:xfrm>
        </p:grpSpPr>
        <p:sp>
          <p:nvSpPr>
            <p:cNvPr id="18" name="Freeform 1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19" name="Group 19"/>
          <p:cNvGrpSpPr/>
          <p:nvPr/>
        </p:nvGrpSpPr>
        <p:grpSpPr>
          <a:xfrm>
            <a:off x="9645335" y="3695700"/>
            <a:ext cx="1697836" cy="1589200"/>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21" name="Group 21"/>
          <p:cNvGrpSpPr>
            <a:grpSpLocks noChangeAspect="1"/>
          </p:cNvGrpSpPr>
          <p:nvPr/>
        </p:nvGrpSpPr>
        <p:grpSpPr>
          <a:xfrm>
            <a:off x="9444200" y="3695700"/>
            <a:ext cx="677118" cy="633792"/>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23" name="Group 23"/>
          <p:cNvGrpSpPr/>
          <p:nvPr/>
        </p:nvGrpSpPr>
        <p:grpSpPr>
          <a:xfrm>
            <a:off x="9645335" y="6937955"/>
            <a:ext cx="1589200" cy="1589200"/>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51D40"/>
            </a:solidFill>
          </p:spPr>
        </p:sp>
      </p:grpSp>
      <p:grpSp>
        <p:nvGrpSpPr>
          <p:cNvPr id="25" name="Group 25"/>
          <p:cNvGrpSpPr>
            <a:grpSpLocks noChangeAspect="1"/>
          </p:cNvGrpSpPr>
          <p:nvPr/>
        </p:nvGrpSpPr>
        <p:grpSpPr>
          <a:xfrm>
            <a:off x="9444200" y="6937955"/>
            <a:ext cx="633792" cy="633792"/>
            <a:chOff x="0" y="0"/>
            <a:chExt cx="1708150" cy="1708150"/>
          </a:xfrm>
        </p:grpSpPr>
        <p:sp>
          <p:nvSpPr>
            <p:cNvPr id="26" name="Freeform 2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grpSp>
        <p:nvGrpSpPr>
          <p:cNvPr id="27" name="Group 27"/>
          <p:cNvGrpSpPr>
            <a:grpSpLocks noChangeAspect="1"/>
          </p:cNvGrpSpPr>
          <p:nvPr/>
        </p:nvGrpSpPr>
        <p:grpSpPr>
          <a:xfrm>
            <a:off x="9444200" y="6937955"/>
            <a:ext cx="633792" cy="633792"/>
            <a:chOff x="0" y="0"/>
            <a:chExt cx="1708150" cy="1708150"/>
          </a:xfrm>
        </p:grpSpPr>
        <p:sp>
          <p:nvSpPr>
            <p:cNvPr id="28" name="Freeform 2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
        <p:nvSpPr>
          <p:cNvPr id="29" name="TextBox 29"/>
          <p:cNvSpPr txBox="1"/>
          <p:nvPr/>
        </p:nvSpPr>
        <p:spPr>
          <a:xfrm>
            <a:off x="1918653" y="4150575"/>
            <a:ext cx="1498387" cy="702310"/>
          </a:xfrm>
          <a:prstGeom prst="rect">
            <a:avLst/>
          </a:prstGeom>
        </p:spPr>
        <p:txBody>
          <a:bodyPr wrap="square" lIns="0" tIns="0" rIns="0" bIns="0" rtlCol="0" anchor="t">
            <a:spAutoFit/>
          </a:bodyPr>
          <a:lstStyle/>
          <a:p>
            <a:pPr algn="ctr">
              <a:lnSpc>
                <a:spcPts val="5600"/>
              </a:lnSpc>
            </a:pPr>
            <a:r>
              <a:rPr lang="en-US" sz="4000" b="1">
                <a:solidFill>
                  <a:srgbClr val="FFFFFF"/>
                </a:solidFill>
                <a:latin typeface="Josefin Sans Bold"/>
                <a:ea typeface="Josefin Sans Bold"/>
                <a:cs typeface="Josefin Sans Bold"/>
                <a:sym typeface="Josefin Sans Bold"/>
              </a:rPr>
              <a:t>A</a:t>
            </a:r>
          </a:p>
        </p:txBody>
      </p:sp>
      <p:sp>
        <p:nvSpPr>
          <p:cNvPr id="30" name="TextBox 30"/>
          <p:cNvSpPr txBox="1"/>
          <p:nvPr/>
        </p:nvSpPr>
        <p:spPr>
          <a:xfrm>
            <a:off x="1918654" y="7392830"/>
            <a:ext cx="1402512" cy="698500"/>
          </a:xfrm>
          <a:prstGeom prst="rect">
            <a:avLst/>
          </a:prstGeom>
        </p:spPr>
        <p:txBody>
          <a:bodyPr lIns="0" tIns="0" rIns="0" bIns="0" rtlCol="0" anchor="t">
            <a:spAutoFit/>
          </a:bodyPr>
          <a:lstStyle/>
          <a:p>
            <a:pPr algn="ctr">
              <a:lnSpc>
                <a:spcPts val="5600"/>
              </a:lnSpc>
            </a:pPr>
            <a:r>
              <a:rPr lang="en-US" sz="4000" b="1">
                <a:solidFill>
                  <a:srgbClr val="FFFFFF"/>
                </a:solidFill>
                <a:latin typeface="Josefin Sans Bold"/>
                <a:ea typeface="Josefin Sans Bold"/>
                <a:cs typeface="Josefin Sans Bold"/>
                <a:sym typeface="Josefin Sans Bold"/>
              </a:rPr>
              <a:t>C</a:t>
            </a:r>
          </a:p>
        </p:txBody>
      </p:sp>
      <p:sp>
        <p:nvSpPr>
          <p:cNvPr id="31" name="TextBox 31"/>
          <p:cNvSpPr txBox="1"/>
          <p:nvPr/>
        </p:nvSpPr>
        <p:spPr>
          <a:xfrm>
            <a:off x="9748203" y="4150575"/>
            <a:ext cx="1498387" cy="698500"/>
          </a:xfrm>
          <a:prstGeom prst="rect">
            <a:avLst/>
          </a:prstGeom>
        </p:spPr>
        <p:txBody>
          <a:bodyPr wrap="square" lIns="0" tIns="0" rIns="0" bIns="0" rtlCol="0" anchor="t">
            <a:spAutoFit/>
          </a:bodyPr>
          <a:lstStyle/>
          <a:p>
            <a:pPr algn="ctr">
              <a:lnSpc>
                <a:spcPts val="5600"/>
              </a:lnSpc>
            </a:pPr>
            <a:r>
              <a:rPr lang="en-US" sz="4000" b="1">
                <a:solidFill>
                  <a:srgbClr val="FFFFFF"/>
                </a:solidFill>
                <a:latin typeface="Josefin Sans Bold"/>
                <a:ea typeface="Josefin Sans Bold"/>
                <a:cs typeface="Josefin Sans Bold"/>
                <a:sym typeface="Josefin Sans Bold"/>
              </a:rPr>
              <a:t>B</a:t>
            </a:r>
          </a:p>
        </p:txBody>
      </p:sp>
      <p:sp>
        <p:nvSpPr>
          <p:cNvPr id="32" name="TextBox 32"/>
          <p:cNvSpPr txBox="1"/>
          <p:nvPr/>
        </p:nvSpPr>
        <p:spPr>
          <a:xfrm>
            <a:off x="9748204" y="7392830"/>
            <a:ext cx="1402512" cy="698500"/>
          </a:xfrm>
          <a:prstGeom prst="rect">
            <a:avLst/>
          </a:prstGeom>
        </p:spPr>
        <p:txBody>
          <a:bodyPr lIns="0" tIns="0" rIns="0" bIns="0" rtlCol="0" anchor="t">
            <a:spAutoFit/>
          </a:bodyPr>
          <a:lstStyle/>
          <a:p>
            <a:pPr algn="ctr">
              <a:lnSpc>
                <a:spcPts val="5600"/>
              </a:lnSpc>
            </a:pPr>
            <a:r>
              <a:rPr lang="en-US" sz="4000" b="1">
                <a:solidFill>
                  <a:srgbClr val="FFFFFF"/>
                </a:solidFill>
                <a:latin typeface="Josefin Sans Bold"/>
                <a:ea typeface="Josefin Sans Bold"/>
                <a:cs typeface="Josefin Sans Bold"/>
                <a:sym typeface="Josefin Sans Bold"/>
              </a:rPr>
              <a:t>D</a:t>
            </a:r>
          </a:p>
        </p:txBody>
      </p:sp>
      <p:grpSp>
        <p:nvGrpSpPr>
          <p:cNvPr id="33" name="Group 33"/>
          <p:cNvGrpSpPr>
            <a:grpSpLocks noChangeAspect="1"/>
          </p:cNvGrpSpPr>
          <p:nvPr/>
        </p:nvGrpSpPr>
        <p:grpSpPr>
          <a:xfrm rot="-490730">
            <a:off x="-976804" y="862954"/>
            <a:ext cx="2559772" cy="2786515"/>
            <a:chOff x="0" y="0"/>
            <a:chExt cx="2279650" cy="2481580"/>
          </a:xfrm>
        </p:grpSpPr>
        <p:sp>
          <p:nvSpPr>
            <p:cNvPr id="34" name="Freeform 34"/>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grpSp>
        <p:nvGrpSpPr>
          <p:cNvPr id="35" name="Group 35"/>
          <p:cNvGrpSpPr>
            <a:grpSpLocks noChangeAspect="1"/>
          </p:cNvGrpSpPr>
          <p:nvPr/>
        </p:nvGrpSpPr>
        <p:grpSpPr>
          <a:xfrm>
            <a:off x="15382286" y="9889224"/>
            <a:ext cx="795552" cy="795552"/>
            <a:chOff x="0" y="0"/>
            <a:chExt cx="1708150" cy="1708150"/>
          </a:xfrm>
        </p:grpSpPr>
        <p:sp>
          <p:nvSpPr>
            <p:cNvPr id="36" name="Freeform 3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453072" y="0"/>
            <a:ext cx="10287041" cy="10287000"/>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11059" r="-38752"/>
              </a:stretch>
            </a:blipFill>
          </p:spPr>
        </p:sp>
      </p:grpSp>
      <p:sp>
        <p:nvSpPr>
          <p:cNvPr id="4" name="TextBox 4"/>
          <p:cNvSpPr txBox="1"/>
          <p:nvPr/>
        </p:nvSpPr>
        <p:spPr>
          <a:xfrm>
            <a:off x="8972230" y="1745810"/>
            <a:ext cx="6730691" cy="1248419"/>
          </a:xfrm>
          <a:prstGeom prst="rect">
            <a:avLst/>
          </a:prstGeom>
        </p:spPr>
        <p:txBody>
          <a:bodyPr lIns="0" tIns="0" rIns="0" bIns="0" rtlCol="0" anchor="t">
            <a:spAutoFit/>
          </a:bodyPr>
          <a:lstStyle/>
          <a:p>
            <a:pPr algn="l">
              <a:lnSpc>
                <a:spcPts val="10080"/>
              </a:lnSpc>
            </a:pPr>
            <a:r>
              <a:rPr lang="en-US" sz="7200" b="1" dirty="0">
                <a:solidFill>
                  <a:srgbClr val="1327DF"/>
                </a:solidFill>
                <a:latin typeface="Josefin Sans Bold"/>
                <a:ea typeface="Josefin Sans Bold"/>
                <a:cs typeface="Josefin Sans Bold"/>
                <a:sym typeface="Josefin Sans Bold"/>
              </a:rPr>
              <a:t>EDA </a:t>
            </a:r>
          </a:p>
        </p:txBody>
      </p:sp>
      <p:grpSp>
        <p:nvGrpSpPr>
          <p:cNvPr id="5" name="Group 5"/>
          <p:cNvGrpSpPr>
            <a:grpSpLocks noChangeAspect="1"/>
          </p:cNvGrpSpPr>
          <p:nvPr/>
        </p:nvGrpSpPr>
        <p:grpSpPr>
          <a:xfrm>
            <a:off x="15496511" y="-2073803"/>
            <a:ext cx="4523634" cy="4523634"/>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51D40"/>
            </a:solidFill>
          </p:spPr>
        </p:sp>
      </p:grpSp>
      <p:sp>
        <p:nvSpPr>
          <p:cNvPr id="7" name="Freeform 7"/>
          <p:cNvSpPr/>
          <p:nvPr/>
        </p:nvSpPr>
        <p:spPr>
          <a:xfrm>
            <a:off x="11430000" y="4886325"/>
            <a:ext cx="496563" cy="777240"/>
          </a:xfrm>
          <a:custGeom>
            <a:avLst/>
            <a:gdLst/>
            <a:ahLst/>
            <a:cxnLst/>
            <a:rect l="l" t="t" r="r" b="b"/>
            <a:pathLst>
              <a:path w="754820" h="777240">
                <a:moveTo>
                  <a:pt x="0" y="0"/>
                </a:moveTo>
                <a:lnTo>
                  <a:pt x="754819" y="0"/>
                </a:lnTo>
                <a:lnTo>
                  <a:pt x="754819" y="777240"/>
                </a:lnTo>
                <a:lnTo>
                  <a:pt x="0" y="777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582756" y="6652260"/>
            <a:ext cx="754820" cy="777240"/>
          </a:xfrm>
          <a:custGeom>
            <a:avLst/>
            <a:gdLst/>
            <a:ahLst/>
            <a:cxnLst/>
            <a:rect l="l" t="t" r="r" b="b"/>
            <a:pathLst>
              <a:path w="754820" h="777240">
                <a:moveTo>
                  <a:pt x="0" y="0"/>
                </a:moveTo>
                <a:lnTo>
                  <a:pt x="754819" y="0"/>
                </a:lnTo>
                <a:lnTo>
                  <a:pt x="754819" y="777240"/>
                </a:lnTo>
                <a:lnTo>
                  <a:pt x="0" y="777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rot="-435783">
            <a:off x="14607734" y="8694570"/>
            <a:ext cx="2190373" cy="2384395"/>
            <a:chOff x="0" y="0"/>
            <a:chExt cx="2279650" cy="2481580"/>
          </a:xfrm>
        </p:grpSpPr>
        <p:sp>
          <p:nvSpPr>
            <p:cNvPr id="11" name="Freeform 1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1327DF"/>
            </a:solidFill>
          </p:spPr>
        </p:sp>
      </p:grpSp>
      <p:sp>
        <p:nvSpPr>
          <p:cNvPr id="12" name="TextBox 12"/>
          <p:cNvSpPr txBox="1"/>
          <p:nvPr/>
        </p:nvSpPr>
        <p:spPr>
          <a:xfrm>
            <a:off x="8972230" y="3163130"/>
            <a:ext cx="7486836" cy="969753"/>
          </a:xfrm>
          <a:prstGeom prst="rect">
            <a:avLst/>
          </a:prstGeom>
        </p:spPr>
        <p:txBody>
          <a:bodyPr lIns="0" tIns="0" rIns="0" bIns="0" rtlCol="0" anchor="t">
            <a:spAutoFit/>
          </a:bodyPr>
          <a:lstStyle/>
          <a:p>
            <a:pPr algn="l">
              <a:lnSpc>
                <a:spcPts val="3920"/>
              </a:lnSpc>
            </a:pPr>
            <a:r>
              <a:rPr lang="en-US" sz="2800" dirty="0"/>
              <a:t>A thorough analysis was conducted to uncover key insights influencing lead conversion.</a:t>
            </a:r>
            <a:endParaRPr lang="en-US" sz="2800" dirty="0">
              <a:solidFill>
                <a:srgbClr val="323A44"/>
              </a:solidFill>
              <a:latin typeface="Source Sans Pro"/>
              <a:ea typeface="Source Sans Pro"/>
              <a:cs typeface="Source Sans Pro"/>
              <a:sym typeface="Source Sans Pro"/>
            </a:endParaRPr>
          </a:p>
        </p:txBody>
      </p:sp>
      <p:grpSp>
        <p:nvGrpSpPr>
          <p:cNvPr id="13" name="Group 13"/>
          <p:cNvGrpSpPr/>
          <p:nvPr/>
        </p:nvGrpSpPr>
        <p:grpSpPr>
          <a:xfrm>
            <a:off x="2532186" y="5143500"/>
            <a:ext cx="8554860" cy="3072050"/>
            <a:chOff x="0" y="0"/>
            <a:chExt cx="2893866" cy="1039187"/>
          </a:xfrm>
        </p:grpSpPr>
        <p:sp>
          <p:nvSpPr>
            <p:cNvPr id="14" name="Freeform 14"/>
            <p:cNvSpPr/>
            <p:nvPr/>
          </p:nvSpPr>
          <p:spPr>
            <a:xfrm>
              <a:off x="0" y="0"/>
              <a:ext cx="2893866" cy="1039187"/>
            </a:xfrm>
            <a:custGeom>
              <a:avLst/>
              <a:gdLst/>
              <a:ahLst/>
              <a:cxnLst/>
              <a:rect l="l" t="t" r="r" b="b"/>
              <a:pathLst>
                <a:path w="2893866" h="1039187">
                  <a:moveTo>
                    <a:pt x="0" y="0"/>
                  </a:moveTo>
                  <a:lnTo>
                    <a:pt x="2893866" y="0"/>
                  </a:lnTo>
                  <a:lnTo>
                    <a:pt x="2893866" y="1039187"/>
                  </a:lnTo>
                  <a:lnTo>
                    <a:pt x="0" y="1039187"/>
                  </a:lnTo>
                  <a:close/>
                </a:path>
              </a:pathLst>
            </a:custGeom>
            <a:solidFill>
              <a:srgbClr val="1327DF"/>
            </a:solidFill>
          </p:spPr>
        </p:sp>
      </p:grpSp>
      <p:sp>
        <p:nvSpPr>
          <p:cNvPr id="15" name="Freeform 15"/>
          <p:cNvSpPr/>
          <p:nvPr/>
        </p:nvSpPr>
        <p:spPr>
          <a:xfrm>
            <a:off x="3122291" y="5647335"/>
            <a:ext cx="1602475" cy="2064380"/>
          </a:xfrm>
          <a:custGeom>
            <a:avLst/>
            <a:gdLst/>
            <a:ahLst/>
            <a:cxnLst/>
            <a:rect l="l" t="t" r="r" b="b"/>
            <a:pathLst>
              <a:path w="1602475" h="2064380">
                <a:moveTo>
                  <a:pt x="0" y="0"/>
                </a:moveTo>
                <a:lnTo>
                  <a:pt x="1602474" y="0"/>
                </a:lnTo>
                <a:lnTo>
                  <a:pt x="1602474" y="2064380"/>
                </a:lnTo>
                <a:lnTo>
                  <a:pt x="0" y="2064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2562892" y="4838700"/>
            <a:ext cx="5420308" cy="1716047"/>
          </a:xfrm>
          <a:prstGeom prst="rect">
            <a:avLst/>
          </a:prstGeom>
        </p:spPr>
        <p:txBody>
          <a:bodyPr wrap="square" lIns="0" tIns="0" rIns="0" bIns="0" rtlCol="0" anchor="t">
            <a:spAutoFit/>
          </a:bodyPr>
          <a:lstStyle/>
          <a:p>
            <a:pPr algn="l">
              <a:lnSpc>
                <a:spcPts val="3359"/>
              </a:lnSpc>
            </a:pPr>
            <a:r>
              <a:rPr lang="en-US" sz="2400" b="1" dirty="0"/>
              <a:t>Summary Statistics</a:t>
            </a:r>
            <a:r>
              <a:rPr lang="en-US" sz="2400" dirty="0"/>
              <a:t>: Examined data distributions, including averages, medians, and outliers, to understand the overall patterns in lead behavior.</a:t>
            </a:r>
            <a:endParaRPr lang="en-US" sz="2400" dirty="0">
              <a:solidFill>
                <a:srgbClr val="323A44"/>
              </a:solidFill>
              <a:latin typeface="Source Sans Pro"/>
              <a:ea typeface="Source Sans Pro"/>
              <a:cs typeface="Source Sans Pro"/>
              <a:sym typeface="Source Sans Pro"/>
            </a:endParaRPr>
          </a:p>
        </p:txBody>
      </p:sp>
      <p:sp>
        <p:nvSpPr>
          <p:cNvPr id="17" name="TextBox 17"/>
          <p:cNvSpPr txBox="1"/>
          <p:nvPr/>
        </p:nvSpPr>
        <p:spPr>
          <a:xfrm>
            <a:off x="12715648" y="6591447"/>
            <a:ext cx="3974394" cy="2588081"/>
          </a:xfrm>
          <a:prstGeom prst="rect">
            <a:avLst/>
          </a:prstGeom>
        </p:spPr>
        <p:txBody>
          <a:bodyPr lIns="0" tIns="0" rIns="0" bIns="0" rtlCol="0" anchor="t">
            <a:spAutoFit/>
          </a:bodyPr>
          <a:lstStyle/>
          <a:p>
            <a:pPr algn="l">
              <a:lnSpc>
                <a:spcPts val="3359"/>
              </a:lnSpc>
            </a:pPr>
            <a:r>
              <a:rPr lang="en-US" sz="2400" b="1" dirty="0"/>
              <a:t>AI-powered Key Influencer Analysis</a:t>
            </a:r>
            <a:r>
              <a:rPr lang="en-US" sz="2400" dirty="0"/>
              <a:t>: Leveraged advanced AI techniques to pinpoint the most critical factors driving lead conversions, helping in data-driven decision-making.</a:t>
            </a:r>
            <a:endParaRPr lang="en-US" sz="2400" dirty="0">
              <a:solidFill>
                <a:srgbClr val="323A44"/>
              </a:solidFill>
              <a:latin typeface="Source Sans Pro"/>
              <a:ea typeface="Source Sans Pro"/>
              <a:cs typeface="Source Sans Pro"/>
              <a:sym typeface="Source Sans Pro"/>
            </a:endParaRPr>
          </a:p>
        </p:txBody>
      </p:sp>
      <p:sp>
        <p:nvSpPr>
          <p:cNvPr id="19" name="TextBox 19"/>
          <p:cNvSpPr txBox="1"/>
          <p:nvPr/>
        </p:nvSpPr>
        <p:spPr>
          <a:xfrm>
            <a:off x="15932988" y="1196222"/>
            <a:ext cx="1402512" cy="698500"/>
          </a:xfrm>
          <a:prstGeom prst="rect">
            <a:avLst/>
          </a:prstGeom>
        </p:spPr>
        <p:txBody>
          <a:bodyPr lIns="0" tIns="0" rIns="0" bIns="0" rtlCol="0" anchor="t">
            <a:spAutoFit/>
          </a:bodyPr>
          <a:lstStyle/>
          <a:p>
            <a:pPr algn="ctr">
              <a:lnSpc>
                <a:spcPts val="5600"/>
              </a:lnSpc>
            </a:pPr>
            <a:r>
              <a:rPr lang="en-US" sz="4000" b="1" dirty="0">
                <a:solidFill>
                  <a:srgbClr val="FFFFFF"/>
                </a:solidFill>
                <a:latin typeface="Josefin Sans Bold"/>
                <a:ea typeface="Josefin Sans Bold"/>
                <a:cs typeface="Josefin Sans Bold"/>
                <a:sym typeface="Josefin Sans Bold"/>
              </a:rPr>
              <a:t>08</a:t>
            </a:r>
          </a:p>
        </p:txBody>
      </p:sp>
      <p:sp>
        <p:nvSpPr>
          <p:cNvPr id="20" name="TextBox 20"/>
          <p:cNvSpPr txBox="1"/>
          <p:nvPr/>
        </p:nvSpPr>
        <p:spPr>
          <a:xfrm>
            <a:off x="5300664" y="5373847"/>
            <a:ext cx="5230470" cy="2361800"/>
          </a:xfrm>
          <a:prstGeom prst="rect">
            <a:avLst/>
          </a:prstGeom>
        </p:spPr>
        <p:txBody>
          <a:bodyPr lIns="0" tIns="0" rIns="0" bIns="0" rtlCol="0" anchor="t">
            <a:spAutoFit/>
          </a:bodyPr>
          <a:lstStyle/>
          <a:p>
            <a:pPr algn="just">
              <a:lnSpc>
                <a:spcPct val="150000"/>
              </a:lnSpc>
            </a:pPr>
            <a:r>
              <a:rPr lang="en-US" sz="5400" b="1" dirty="0">
                <a:solidFill>
                  <a:srgbClr val="FFFFFF"/>
                </a:solidFill>
                <a:latin typeface="Source Sans Pro"/>
                <a:ea typeface="Source Sans Pro"/>
                <a:cs typeface="Source Sans Pro"/>
                <a:sym typeface="Source Sans Pro"/>
              </a:rPr>
              <a:t>Exploratory Data Analysis</a:t>
            </a:r>
          </a:p>
        </p:txBody>
      </p:sp>
      <p:grpSp>
        <p:nvGrpSpPr>
          <p:cNvPr id="21" name="Group 21"/>
          <p:cNvGrpSpPr>
            <a:grpSpLocks noChangeAspect="1"/>
          </p:cNvGrpSpPr>
          <p:nvPr/>
        </p:nvGrpSpPr>
        <p:grpSpPr>
          <a:xfrm>
            <a:off x="10449204" y="-407301"/>
            <a:ext cx="795552" cy="795552"/>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7DF"/>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1555</Words>
  <Application>Microsoft Office PowerPoint</Application>
  <PresentationFormat>Custom</PresentationFormat>
  <Paragraphs>149</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Wingdings</vt:lpstr>
      <vt:lpstr>Courier New</vt:lpstr>
      <vt:lpstr>Source Sans Pro</vt:lpstr>
      <vt:lpstr>Arial</vt:lpstr>
      <vt:lpstr>Calibri</vt:lpstr>
      <vt:lpstr>Josefin Sans 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Abstract Modern Productive Project Analytics Presentation</dc:title>
  <dc:creator>Jeya Raman S</dc:creator>
  <cp:lastModifiedBy>Jeya Raman S</cp:lastModifiedBy>
  <cp:revision>37</cp:revision>
  <dcterms:created xsi:type="dcterms:W3CDTF">2006-08-16T00:00:00Z</dcterms:created>
  <dcterms:modified xsi:type="dcterms:W3CDTF">2024-09-08T18:09:01Z</dcterms:modified>
  <dc:identifier>DAGQLpv-d50</dc:identifier>
</cp:coreProperties>
</file>